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 algn="ctr">
              <a:buNone/>
              <a:defRPr sz="28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7E9A-7DCD-4C3D-B890-F404D46EE512}" type="datetimeFigureOut">
              <a:rPr lang="es-AR" smtClean="0"/>
              <a:pPr/>
              <a:t>12/06/2018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0878-91CF-4408-9922-8A5EE6632C7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45586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7E9A-7DCD-4C3D-B890-F404D46EE512}" type="datetimeFigureOut">
              <a:rPr lang="es-AR" smtClean="0"/>
              <a:pPr/>
              <a:t>12/06/2018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0878-91CF-4408-9922-8A5EE6632C7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91450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362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0365"/>
            <a:ext cx="5800725" cy="5811837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7E9A-7DCD-4C3D-B890-F404D46EE512}" type="datetimeFigureOut">
              <a:rPr lang="es-AR" smtClean="0"/>
              <a:pPr/>
              <a:t>12/06/2018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0878-91CF-4408-9922-8A5EE6632C7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7940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7E9A-7DCD-4C3D-B890-F404D46EE512}" type="datetimeFigureOut">
              <a:rPr lang="es-AR" smtClean="0"/>
              <a:pPr/>
              <a:t>12/06/2018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0878-91CF-4408-9922-8A5EE6632C7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2512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6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7E9A-7DCD-4C3D-B890-F404D46EE512}" type="datetimeFigureOut">
              <a:rPr lang="es-AR" smtClean="0"/>
              <a:pPr/>
              <a:t>12/06/2018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0878-91CF-4408-9922-8A5EE6632C7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81068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3"/>
            <a:ext cx="3886200" cy="435133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3"/>
            <a:ext cx="3886200" cy="435133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7E9A-7DCD-4C3D-B890-F404D46EE512}" type="datetimeFigureOut">
              <a:rPr lang="es-AR" smtClean="0"/>
              <a:pPr/>
              <a:t>12/06/2018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0878-91CF-4408-9922-8A5EE6632C7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63378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2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3"/>
            <a:ext cx="3867150" cy="368052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7553"/>
            <a:ext cx="3886201" cy="368052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7E9A-7DCD-4C3D-B890-F404D46EE512}" type="datetimeFigureOut">
              <a:rPr lang="es-AR" smtClean="0"/>
              <a:pPr/>
              <a:t>12/06/2018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0878-91CF-4408-9922-8A5EE6632C73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229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7E9A-7DCD-4C3D-B890-F404D46EE512}" type="datetimeFigureOut">
              <a:rPr lang="es-AR" smtClean="0"/>
              <a:pPr/>
              <a:t>12/06/2018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0878-91CF-4408-9922-8A5EE6632C73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1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7E9A-7DCD-4C3D-B890-F404D46EE512}" type="datetimeFigureOut">
              <a:rPr lang="es-AR" smtClean="0"/>
              <a:pPr/>
              <a:t>12/06/2018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0878-91CF-4408-9922-8A5EE6632C7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47055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3"/>
            <a:ext cx="294894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7E9A-7DCD-4C3D-B890-F404D46EE512}" type="datetimeFigureOut">
              <a:rPr lang="es-AR" smtClean="0"/>
              <a:pPr/>
              <a:t>12/06/2018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0878-91CF-4408-9922-8A5EE6632C7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98723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7E9A-7DCD-4C3D-B890-F404D46EE512}" type="datetimeFigureOut">
              <a:rPr lang="es-AR" smtClean="0"/>
              <a:pPr/>
              <a:t>12/06/2018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0878-91CF-4408-9922-8A5EE6632C7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7648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3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8FA7E9A-7DCD-4C3D-B890-F404D46EE512}" type="datetimeFigureOut">
              <a:rPr lang="es-AR" smtClean="0"/>
              <a:pPr/>
              <a:t>12/06/2018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D0878-91CF-4408-9922-8A5EE6632C7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5778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39C87EC4-E925-48FA-923E-EBC71CEA6D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9" y="13302"/>
            <a:ext cx="2095088" cy="150018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D4C96C6E-ED9F-49F3-8F2A-46BD5A1E1E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239" y="4785139"/>
            <a:ext cx="2195648" cy="306500"/>
          </a:xfrm>
          <a:prstGeom prst="rect">
            <a:avLst/>
          </a:prstGeom>
        </p:spPr>
      </p:pic>
      <p:sp>
        <p:nvSpPr>
          <p:cNvPr id="9" name="43 Título">
            <a:extLst>
              <a:ext uri="{FF2B5EF4-FFF2-40B4-BE49-F238E27FC236}">
                <a16:creationId xmlns="" xmlns:a16="http://schemas.microsoft.com/office/drawing/2014/main" id="{2291DC01-3EDD-40D8-9BFF-B802BB4BB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815" y="2199124"/>
            <a:ext cx="8784976" cy="2827688"/>
          </a:xfrm>
        </p:spPr>
        <p:txBody>
          <a:bodyPr/>
          <a:lstStyle/>
          <a:p>
            <a:r>
              <a:rPr lang="es-ES_tradnl" sz="3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BIENVENIDOS</a:t>
            </a:r>
            <a:r>
              <a:rPr lang="es-ES_tradnl" sz="3600" b="1" dirty="0">
                <a:latin typeface="Calibri" panose="020F0502020204030204" pitchFamily="34" charset="0"/>
              </a:rPr>
              <a:t/>
            </a:r>
            <a:br>
              <a:rPr lang="es-ES_tradnl" sz="3600" b="1" dirty="0">
                <a:latin typeface="Calibri" panose="020F0502020204030204" pitchFamily="34" charset="0"/>
              </a:rPr>
            </a:br>
            <a:r>
              <a:rPr lang="es-ES_tradnl" sz="3000" b="1" dirty="0">
                <a:latin typeface="Calibri" panose="020F0502020204030204" pitchFamily="34" charset="0"/>
              </a:rPr>
              <a:t/>
            </a:r>
            <a:br>
              <a:rPr lang="es-ES_tradnl" sz="3000" b="1" dirty="0">
                <a:latin typeface="Calibri" panose="020F0502020204030204" pitchFamily="34" charset="0"/>
              </a:rPr>
            </a:br>
            <a:r>
              <a:rPr lang="es-ES_tradnl" sz="2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DIRECCION DE REGISTROS PÚBLICOS</a:t>
            </a:r>
            <a:br>
              <a:rPr lang="es-ES_tradnl" sz="2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s-ES_tradnl" sz="2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Y ARCHIVO JUDICIAL</a:t>
            </a:r>
            <a:r>
              <a:rPr lang="es-ES_tradnl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_tradnl" sz="2000" dirty="0">
                <a:latin typeface="Calibri" panose="020F0502020204030204" pitchFamily="34" charset="0"/>
              </a:rPr>
              <a:t/>
            </a:r>
            <a:br>
              <a:rPr lang="es-ES_tradnl" sz="2000" dirty="0">
                <a:latin typeface="Calibri" panose="020F0502020204030204" pitchFamily="34" charset="0"/>
              </a:rPr>
            </a:br>
            <a:r>
              <a:rPr lang="es-ES_tradnl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1ra. 3ra.  y 4ta. Circunscripción</a:t>
            </a:r>
            <a:r>
              <a:rPr lang="es-ES_tradnl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s-ES_tradnl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</a:br>
            <a:endParaRPr lang="es-AR" sz="20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97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39C87EC4-E925-48FA-923E-EBC71CEA6D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95088" cy="150018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8BE9D9AA-42B7-4D89-88CC-88CA1D681F47}"/>
              </a:ext>
            </a:extLst>
          </p:cNvPr>
          <p:cNvSpPr txBox="1"/>
          <p:nvPr/>
        </p:nvSpPr>
        <p:spPr>
          <a:xfrm>
            <a:off x="1659200" y="212787"/>
            <a:ext cx="7593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Calibri" pitchFamily="34" charset="0"/>
              </a:rPr>
              <a:t>SIRC 2.0 </a:t>
            </a:r>
            <a:r>
              <a:rPr lang="es-AR" sz="2000" b="1" dirty="0">
                <a:solidFill>
                  <a:schemeClr val="accent5">
                    <a:lumMod val="75000"/>
                  </a:schemeClr>
                </a:solidFill>
              </a:rPr>
              <a:t>PEDIDOS ON-LINE DE IMÁGENES DE PROTOCOLOS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BB31CC96-E029-492F-9436-20FBBD9BADFE}"/>
              </a:ext>
            </a:extLst>
          </p:cNvPr>
          <p:cNvSpPr/>
          <p:nvPr/>
        </p:nvSpPr>
        <p:spPr>
          <a:xfrm>
            <a:off x="3773826" y="668560"/>
            <a:ext cx="24978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sz="2000" b="1" dirty="0"/>
              <a:t>Como ingresar al SIRC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="" xmlns:a16="http://schemas.microsoft.com/office/drawing/2014/main" id="{8CF1524B-7A72-4994-B647-C9B9723A48CB}"/>
              </a:ext>
            </a:extLst>
          </p:cNvPr>
          <p:cNvGrpSpPr/>
          <p:nvPr/>
        </p:nvGrpSpPr>
        <p:grpSpPr>
          <a:xfrm>
            <a:off x="317769" y="1556792"/>
            <a:ext cx="8629460" cy="5112568"/>
            <a:chOff x="317769" y="1556792"/>
            <a:chExt cx="8629460" cy="5112568"/>
          </a:xfrm>
        </p:grpSpPr>
        <p:sp>
          <p:nvSpPr>
            <p:cNvPr id="26" name="7 CuadroTexto">
              <a:extLst>
                <a:ext uri="{FF2B5EF4-FFF2-40B4-BE49-F238E27FC236}">
                  <a16:creationId xmlns="" xmlns:a16="http://schemas.microsoft.com/office/drawing/2014/main" id="{DA0407E1-9537-43D3-A0C6-40D9214F3D88}"/>
                </a:ext>
              </a:extLst>
            </p:cNvPr>
            <p:cNvSpPr txBox="1"/>
            <p:nvPr/>
          </p:nvSpPr>
          <p:spPr>
            <a:xfrm>
              <a:off x="323528" y="1862349"/>
              <a:ext cx="51125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>
                  <a:latin typeface="Calibri" panose="020F0502020204030204" pitchFamily="34" charset="0"/>
                </a:rPr>
                <a:t>1) </a:t>
              </a:r>
              <a:r>
                <a:rPr lang="es-ES_tradnl" b="1" dirty="0">
                  <a:latin typeface="Calibri" panose="020F0502020204030204" pitchFamily="34" charset="0"/>
                </a:rPr>
                <a:t>www2.jus.mendoza.gov.ar/registros/drp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s-ES_tradnl" dirty="0">
                  <a:latin typeface="Calibri" panose="020F0502020204030204" pitchFamily="34" charset="0"/>
                </a:rPr>
                <a:t>Seleccione en el MENU del Portal Acceso al SIRC 2.0</a:t>
              </a:r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="" xmlns:a16="http://schemas.microsoft.com/office/drawing/2014/main" id="{4F735893-3761-4299-9795-347019964A62}"/>
                </a:ext>
              </a:extLst>
            </p:cNvPr>
            <p:cNvSpPr/>
            <p:nvPr/>
          </p:nvSpPr>
          <p:spPr>
            <a:xfrm>
              <a:off x="330005" y="2586629"/>
              <a:ext cx="546613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dirty="0">
                  <a:latin typeface="Calibri" panose="020F0502020204030204" pitchFamily="34" charset="0"/>
                </a:rPr>
                <a:t>2) </a:t>
              </a:r>
              <a:r>
                <a:rPr lang="es-ES_tradnl" b="1" dirty="0">
                  <a:latin typeface="Calibri" panose="020F0502020204030204" pitchFamily="34" charset="0"/>
                </a:rPr>
                <a:t>www.jus.mendoza.gov.ar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s-ES_tradnl" b="1" dirty="0">
                  <a:latin typeface="Calibri" panose="020F0502020204030204" pitchFamily="34" charset="0"/>
                </a:rPr>
                <a:t>Ícono:</a:t>
              </a:r>
              <a:r>
                <a:rPr lang="es-ES_tradnl" dirty="0">
                  <a:latin typeface="Calibri" panose="020F0502020204030204" pitchFamily="34" charset="0"/>
                </a:rPr>
                <a:t> Registro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s-ES_tradnl" b="1" dirty="0">
                  <a:latin typeface="Calibri" panose="020F0502020204030204" pitchFamily="34" charset="0"/>
                </a:rPr>
                <a:t>Opción:</a:t>
              </a:r>
              <a:r>
                <a:rPr lang="es-ES_tradnl" dirty="0">
                  <a:latin typeface="Calibri" panose="020F0502020204030204" pitchFamily="34" charset="0"/>
                </a:rPr>
                <a:t> Registro de la 1,3 y 4ta. </a:t>
              </a:r>
              <a:r>
                <a:rPr lang="es-ES_tradnl" dirty="0" err="1">
                  <a:latin typeface="Calibri" panose="020F0502020204030204" pitchFamily="34" charset="0"/>
                </a:rPr>
                <a:t>Circunsc</a:t>
              </a:r>
              <a:r>
                <a:rPr lang="es-ES_tradnl" dirty="0">
                  <a:latin typeface="Calibri" panose="020F0502020204030204" pitchFamily="34" charset="0"/>
                </a:rPr>
                <a:t>.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s-ES_tradnl" b="1" dirty="0">
                  <a:latin typeface="Calibri" panose="020F0502020204030204" pitchFamily="34" charset="0"/>
                </a:rPr>
                <a:t>Menú:</a:t>
              </a:r>
              <a:r>
                <a:rPr lang="es-ES_tradnl" dirty="0">
                  <a:latin typeface="Calibri" panose="020F0502020204030204" pitchFamily="34" charset="0"/>
                </a:rPr>
                <a:t> Acceso al SIRC 2.0</a:t>
              </a:r>
              <a:endParaRPr lang="es-AR" dirty="0">
                <a:latin typeface="Calibri" panose="020F0502020204030204" pitchFamily="34" charset="0"/>
              </a:endParaRPr>
            </a:p>
          </p:txBody>
        </p:sp>
        <p:pic>
          <p:nvPicPr>
            <p:cNvPr id="28" name="Imagen 27">
              <a:extLst>
                <a:ext uri="{FF2B5EF4-FFF2-40B4-BE49-F238E27FC236}">
                  <a16:creationId xmlns="" xmlns:a16="http://schemas.microsoft.com/office/drawing/2014/main" id="{931244D3-A52E-4836-AEDA-8D142F2FF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28184" y="1556792"/>
              <a:ext cx="2719045" cy="3525383"/>
            </a:xfrm>
            <a:prstGeom prst="rect">
              <a:avLst/>
            </a:prstGeom>
          </p:spPr>
        </p:pic>
        <p:cxnSp>
          <p:nvCxnSpPr>
            <p:cNvPr id="29" name="Conector recto de flecha 28">
              <a:extLst>
                <a:ext uri="{FF2B5EF4-FFF2-40B4-BE49-F238E27FC236}">
                  <a16:creationId xmlns="" xmlns:a16="http://schemas.microsoft.com/office/drawing/2014/main" id="{1F4A0814-72BA-46F0-BC2F-8CC09BFA3EDD}"/>
                </a:ext>
              </a:extLst>
            </p:cNvPr>
            <p:cNvCxnSpPr>
              <a:cxnSpLocks/>
            </p:cNvCxnSpPr>
            <p:nvPr/>
          </p:nvCxnSpPr>
          <p:spPr>
            <a:xfrm>
              <a:off x="4521128" y="2905565"/>
              <a:ext cx="1694820" cy="97628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ángulo 29">
              <a:extLst>
                <a:ext uri="{FF2B5EF4-FFF2-40B4-BE49-F238E27FC236}">
                  <a16:creationId xmlns="" xmlns:a16="http://schemas.microsoft.com/office/drawing/2014/main" id="{89C85E63-88F5-417D-BA7C-16D2A459E0FA}"/>
                </a:ext>
              </a:extLst>
            </p:cNvPr>
            <p:cNvSpPr/>
            <p:nvPr/>
          </p:nvSpPr>
          <p:spPr>
            <a:xfrm>
              <a:off x="317769" y="3881846"/>
              <a:ext cx="546613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dirty="0">
                  <a:latin typeface="Calibri" panose="020F0502020204030204" pitchFamily="34" charset="0"/>
                </a:rPr>
                <a:t>3) </a:t>
              </a:r>
              <a:r>
                <a:rPr lang="es-ES_tradnl" b="1" dirty="0">
                  <a:latin typeface="Calibri" panose="020F0502020204030204" pitchFamily="34" charset="0"/>
                </a:rPr>
                <a:t>o Ingrese directamente al SIRC     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s-ES_tradnl" dirty="0">
                  <a:latin typeface="Calibri" panose="020F0502020204030204" pitchFamily="34" charset="0"/>
                </a:rPr>
                <a:t>rpi.jus.mendoza.gov.ar/</a:t>
              </a:r>
              <a:r>
                <a:rPr lang="es-ES_tradnl" dirty="0" err="1">
                  <a:latin typeface="Calibri" panose="020F0502020204030204" pitchFamily="34" charset="0"/>
                </a:rPr>
                <a:t>gpaWEB</a:t>
              </a:r>
              <a:endParaRPr lang="es-ES_tradnl" dirty="0">
                <a:latin typeface="Calibri" panose="020F0502020204030204" pitchFamily="34" charset="0"/>
              </a:endParaRPr>
            </a:p>
          </p:txBody>
        </p:sp>
        <p:pic>
          <p:nvPicPr>
            <p:cNvPr id="31" name="Imagen 30">
              <a:extLst>
                <a:ext uri="{FF2B5EF4-FFF2-40B4-BE49-F238E27FC236}">
                  <a16:creationId xmlns="" xmlns:a16="http://schemas.microsoft.com/office/drawing/2014/main" id="{F477342D-4F98-4DAE-AC55-630639F78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1312" y="4623065"/>
              <a:ext cx="4046712" cy="2046295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cxnSp>
          <p:nvCxnSpPr>
            <p:cNvPr id="32" name="Conector recto de flecha 31">
              <a:extLst>
                <a:ext uri="{FF2B5EF4-FFF2-40B4-BE49-F238E27FC236}">
                  <a16:creationId xmlns="" xmlns:a16="http://schemas.microsoft.com/office/drawing/2014/main" id="{800B5B17-ADC0-4084-9075-17DA790573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21128" y="2742229"/>
              <a:ext cx="1707056" cy="18149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150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39C87EC4-E925-48FA-923E-EBC71CEA6D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95088" cy="150018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8BE9D9AA-42B7-4D89-88CC-88CA1D681F47}"/>
              </a:ext>
            </a:extLst>
          </p:cNvPr>
          <p:cNvSpPr txBox="1"/>
          <p:nvPr/>
        </p:nvSpPr>
        <p:spPr>
          <a:xfrm>
            <a:off x="1659200" y="212787"/>
            <a:ext cx="7593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Calibri" pitchFamily="34" charset="0"/>
              </a:rPr>
              <a:t>SIRC 2.0 </a:t>
            </a:r>
            <a:r>
              <a:rPr lang="es-AR" sz="2000" b="1" dirty="0">
                <a:solidFill>
                  <a:schemeClr val="accent5">
                    <a:lumMod val="75000"/>
                  </a:schemeClr>
                </a:solidFill>
              </a:rPr>
              <a:t>PEDIDOS ON-LINE DE IMÁGENES DE PROTOCOLOS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BB31CC96-E029-492F-9436-20FBBD9BADFE}"/>
              </a:ext>
            </a:extLst>
          </p:cNvPr>
          <p:cNvSpPr/>
          <p:nvPr/>
        </p:nvSpPr>
        <p:spPr>
          <a:xfrm>
            <a:off x="3091313" y="654912"/>
            <a:ext cx="48678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000" b="1" dirty="0"/>
              <a:t>Cómo solicitar imágenes de PROTOCOLOS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6714CAAF-B01F-4FF4-BB54-670ADEEE1260}"/>
              </a:ext>
            </a:extLst>
          </p:cNvPr>
          <p:cNvSpPr txBox="1"/>
          <p:nvPr/>
        </p:nvSpPr>
        <p:spPr>
          <a:xfrm>
            <a:off x="1047544" y="1610436"/>
            <a:ext cx="69091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dirty="0"/>
              <a:t>Pedidos de Protocolos se encuentra al mismo nivel que Pedidos de Imágenes de Tomos.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dirty="0"/>
              <a:t>Pantalla de </a:t>
            </a:r>
            <a:r>
              <a:rPr lang="es-AR" b="1" dirty="0"/>
              <a:t>INICIO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dirty="0"/>
              <a:t>Consultas en línea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dirty="0"/>
              <a:t>Área de </a:t>
            </a:r>
            <a:r>
              <a:rPr lang="es-AR" b="1" dirty="0"/>
              <a:t>Dominios / Gravámenes / Protocolos No Digitalizados</a:t>
            </a:r>
            <a:r>
              <a:rPr lang="es-AR" dirty="0"/>
              <a:t> se podrá seleccionar la opción </a:t>
            </a:r>
            <a:r>
              <a:rPr lang="es-AR" b="1" dirty="0">
                <a:solidFill>
                  <a:schemeClr val="accent5">
                    <a:lumMod val="75000"/>
                  </a:schemeClr>
                </a:solidFill>
              </a:rPr>
              <a:t>Pedido de imágenes de Protocolos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87575FBE-B1A8-4342-9004-990BA9B842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611" y="3493240"/>
            <a:ext cx="7783811" cy="3036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534705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39C87EC4-E925-48FA-923E-EBC71CEA6D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95088" cy="150018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8BE9D9AA-42B7-4D89-88CC-88CA1D681F47}"/>
              </a:ext>
            </a:extLst>
          </p:cNvPr>
          <p:cNvSpPr txBox="1"/>
          <p:nvPr/>
        </p:nvSpPr>
        <p:spPr>
          <a:xfrm>
            <a:off x="1659200" y="212787"/>
            <a:ext cx="7593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Calibri" pitchFamily="34" charset="0"/>
              </a:rPr>
              <a:t>SIRC 2.0 </a:t>
            </a:r>
            <a:r>
              <a:rPr lang="es-AR" sz="2000" b="1" dirty="0">
                <a:solidFill>
                  <a:schemeClr val="accent5">
                    <a:lumMod val="75000"/>
                  </a:schemeClr>
                </a:solidFill>
              </a:rPr>
              <a:t>PEDIDOS ON-LINE DE IMÁGENES DE PROTOCOLOS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BB31CC96-E029-492F-9436-20FBBD9BADFE}"/>
              </a:ext>
            </a:extLst>
          </p:cNvPr>
          <p:cNvSpPr/>
          <p:nvPr/>
        </p:nvSpPr>
        <p:spPr>
          <a:xfrm>
            <a:off x="3207224" y="654912"/>
            <a:ext cx="44901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000" b="1" dirty="0"/>
              <a:t>Pedidos de imágenes de PROTOCOLOS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6714CAAF-B01F-4FF4-BB54-670ADEEE1260}"/>
              </a:ext>
            </a:extLst>
          </p:cNvPr>
          <p:cNvSpPr txBox="1"/>
          <p:nvPr/>
        </p:nvSpPr>
        <p:spPr>
          <a:xfrm>
            <a:off x="422032" y="2106361"/>
            <a:ext cx="77653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1600" dirty="0" smtClean="0"/>
              <a:t>	El  </a:t>
            </a:r>
            <a:r>
              <a:rPr lang="es-AR" sz="1600" dirty="0"/>
              <a:t>Archivo Judicial </a:t>
            </a:r>
            <a:r>
              <a:rPr lang="es-AR" sz="1600" dirty="0" err="1" smtClean="0"/>
              <a:t>recepcionará</a:t>
            </a:r>
            <a:r>
              <a:rPr lang="es-AR" sz="1600" dirty="0" smtClean="0"/>
              <a:t> </a:t>
            </a:r>
            <a:r>
              <a:rPr lang="es-AR" sz="1600" dirty="0"/>
              <a:t>los pedidos </a:t>
            </a:r>
            <a:r>
              <a:rPr lang="es-AR" sz="1600" dirty="0" smtClean="0"/>
              <a:t>y escaneará lo </a:t>
            </a:r>
            <a:r>
              <a:rPr lang="es-AR" sz="1600" dirty="0"/>
              <a:t>solicitado.</a:t>
            </a:r>
          </a:p>
          <a:p>
            <a:pPr algn="just"/>
            <a:r>
              <a:rPr lang="es-AR" sz="1600" dirty="0" smtClean="0"/>
              <a:t>	La </a:t>
            </a:r>
            <a:r>
              <a:rPr lang="es-AR" sz="1600" dirty="0"/>
              <a:t>imagen escaneada </a:t>
            </a:r>
            <a:r>
              <a:rPr lang="es-AR" sz="1600" dirty="0" smtClean="0"/>
              <a:t>quedará </a:t>
            </a:r>
            <a:r>
              <a:rPr lang="es-AR" sz="1600" dirty="0"/>
              <a:t>guardada </a:t>
            </a:r>
            <a:r>
              <a:rPr lang="es-AR" sz="1600" dirty="0" smtClean="0"/>
              <a:t>en </a:t>
            </a:r>
            <a:r>
              <a:rPr lang="es-AR" sz="1600" dirty="0"/>
              <a:t>estado </a:t>
            </a:r>
            <a:r>
              <a:rPr lang="es-AR" sz="1600" b="1" dirty="0"/>
              <a:t>DISPONIBLE</a:t>
            </a:r>
            <a:r>
              <a:rPr lang="es-AR" sz="1600" dirty="0"/>
              <a:t> para ser utilizado por cualquier otro usuario en cualquier momento.</a:t>
            </a:r>
          </a:p>
          <a:p>
            <a:pPr algn="just"/>
            <a:r>
              <a:rPr lang="es-AR" sz="1600" dirty="0" smtClean="0"/>
              <a:t>	Cuando un usuario solicite una protocolo, el sistema primero buscará si está escaneado y </a:t>
            </a:r>
            <a:r>
              <a:rPr lang="es-AR" sz="1600" b="1" dirty="0" smtClean="0"/>
              <a:t>con ESTADO DISPONIBLE. </a:t>
            </a:r>
            <a:r>
              <a:rPr lang="es-AR" sz="1600" dirty="0" smtClean="0"/>
              <a:t>Si la encontrara le enviará al solicitante la imagen guardada en forma inmediata.</a:t>
            </a:r>
          </a:p>
          <a:p>
            <a:pPr algn="just"/>
            <a:endParaRPr lang="es-AR" sz="1600" dirty="0" smtClean="0"/>
          </a:p>
          <a:p>
            <a:pPr algn="just"/>
            <a:r>
              <a:rPr lang="es-AR" sz="1600" dirty="0" smtClean="0"/>
              <a:t>	Los protocolos </a:t>
            </a:r>
            <a:r>
              <a:rPr lang="es-AR" sz="1600" dirty="0"/>
              <a:t>se </a:t>
            </a:r>
            <a:r>
              <a:rPr lang="es-AR" sz="1600" dirty="0" smtClean="0"/>
              <a:t>irán escaneando </a:t>
            </a:r>
            <a:r>
              <a:rPr lang="es-AR" sz="1600" dirty="0"/>
              <a:t>a medida que se van solicitando.</a:t>
            </a:r>
          </a:p>
          <a:p>
            <a:pPr algn="just"/>
            <a:endParaRPr lang="es-AR" sz="1600" dirty="0"/>
          </a:p>
          <a:p>
            <a:pPr algn="just"/>
            <a:r>
              <a:rPr lang="es-AR" sz="1600" b="1" dirty="0"/>
              <a:t>Cuando cambia de estado una imagen disponible?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AR" sz="1600" dirty="0"/>
              <a:t>Cuando se inicie un trámite que </a:t>
            </a:r>
            <a:r>
              <a:rPr lang="es-AR" sz="1600" dirty="0" smtClean="0"/>
              <a:t>implique </a:t>
            </a:r>
            <a:r>
              <a:rPr lang="es-AR" sz="1600" dirty="0"/>
              <a:t>un cambio en </a:t>
            </a:r>
            <a:r>
              <a:rPr lang="es-AR" sz="1600" dirty="0" smtClean="0"/>
              <a:t> el protocolo archivado, </a:t>
            </a:r>
            <a:r>
              <a:rPr lang="es-AR" sz="1600" dirty="0"/>
              <a:t>como por ejemplo: la tramitación de un segundo o tercer testimonio.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AR" sz="1600" dirty="0"/>
              <a:t>En este caso la imagen guardada queda en </a:t>
            </a:r>
            <a:r>
              <a:rPr lang="es-AR" sz="1600" b="1" dirty="0"/>
              <a:t>ESTADO NO DISPONIBLE.</a:t>
            </a:r>
            <a:endParaRPr lang="es-AR" sz="1600" dirty="0"/>
          </a:p>
          <a:p>
            <a:pPr marL="342900" indent="-342900" algn="just">
              <a:buFont typeface="+mj-lt"/>
              <a:buAutoNum type="arabicPeriod"/>
            </a:pPr>
            <a:r>
              <a:rPr lang="es-AR" sz="1600" dirty="0"/>
              <a:t>Por lo tanto cuando se solicite nuevamente la imagen al NO ESTAR DISPONIBLE </a:t>
            </a:r>
            <a:r>
              <a:rPr lang="es-AR" sz="1600" dirty="0" smtClean="0"/>
              <a:t>el </a:t>
            </a:r>
            <a:r>
              <a:rPr lang="es-AR" sz="1600" dirty="0"/>
              <a:t>Archivo </a:t>
            </a:r>
            <a:r>
              <a:rPr lang="es-AR" sz="1600" dirty="0" smtClean="0"/>
              <a:t>volverá a escanear </a:t>
            </a:r>
            <a:r>
              <a:rPr lang="es-AR" sz="1600" dirty="0"/>
              <a:t>el </a:t>
            </a:r>
            <a:r>
              <a:rPr lang="es-AR" sz="1600" dirty="0" smtClean="0"/>
              <a:t>protocolo. </a:t>
            </a:r>
            <a:endParaRPr lang="es-AR" sz="1600" dirty="0"/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61448FCE-5AAF-42D4-920D-1B52039C5A02}"/>
              </a:ext>
            </a:extLst>
          </p:cNvPr>
          <p:cNvSpPr txBox="1"/>
          <p:nvPr/>
        </p:nvSpPr>
        <p:spPr>
          <a:xfrm>
            <a:off x="978794" y="1568825"/>
            <a:ext cx="682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PROCEDIMIENTO DEL SISTEMA DE PEDIDOS Y ENTREGA DE IMAGENES</a:t>
            </a:r>
          </a:p>
        </p:txBody>
      </p:sp>
    </p:spTree>
    <p:extLst>
      <p:ext uri="{BB962C8B-B14F-4D97-AF65-F5344CB8AC3E}">
        <p14:creationId xmlns:p14="http://schemas.microsoft.com/office/powerpoint/2010/main" val="299361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39C87EC4-E925-48FA-923E-EBC71CEA6D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95088" cy="150018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8BE9D9AA-42B7-4D89-88CC-88CA1D681F47}"/>
              </a:ext>
            </a:extLst>
          </p:cNvPr>
          <p:cNvSpPr txBox="1"/>
          <p:nvPr/>
        </p:nvSpPr>
        <p:spPr>
          <a:xfrm>
            <a:off x="1659200" y="212787"/>
            <a:ext cx="7593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Calibri" pitchFamily="34" charset="0"/>
              </a:rPr>
              <a:t>SIRC 2.0 </a:t>
            </a:r>
            <a:r>
              <a:rPr lang="es-AR" sz="2000" b="1" dirty="0">
                <a:solidFill>
                  <a:schemeClr val="accent5">
                    <a:lumMod val="75000"/>
                  </a:schemeClr>
                </a:solidFill>
              </a:rPr>
              <a:t>PEDIDOS ON-LINE DE IMÁGENES DE PROTOCOLOS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BB31CC96-E029-492F-9436-20FBBD9BADFE}"/>
              </a:ext>
            </a:extLst>
          </p:cNvPr>
          <p:cNvSpPr/>
          <p:nvPr/>
        </p:nvSpPr>
        <p:spPr>
          <a:xfrm>
            <a:off x="3207224" y="654912"/>
            <a:ext cx="44901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000" b="1" dirty="0"/>
              <a:t>Pedidos de imágenes de PROTOCOLOS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6714CAAF-B01F-4FF4-BB54-670ADEEE1260}"/>
              </a:ext>
            </a:extLst>
          </p:cNvPr>
          <p:cNvSpPr txBox="1"/>
          <p:nvPr/>
        </p:nvSpPr>
        <p:spPr>
          <a:xfrm>
            <a:off x="204717" y="1879010"/>
            <a:ext cx="3002507" cy="42780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AR" sz="1600" b="1" dirty="0"/>
              <a:t>Deberá completar los campos indicados como obligatorios (*):</a:t>
            </a:r>
          </a:p>
          <a:p>
            <a:pPr algn="just"/>
            <a:endParaRPr lang="es-AR" sz="1600" b="1" dirty="0"/>
          </a:p>
          <a:p>
            <a:pPr algn="just"/>
            <a:r>
              <a:rPr lang="es-AR" sz="1600" b="1" dirty="0"/>
              <a:t>Año:</a:t>
            </a:r>
            <a:r>
              <a:rPr lang="es-AR" sz="1600" dirty="0"/>
              <a:t> que identifica al protocolo.</a:t>
            </a:r>
          </a:p>
          <a:p>
            <a:pPr algn="just"/>
            <a:r>
              <a:rPr lang="es-AR" sz="1600" b="1" dirty="0" err="1"/>
              <a:t>Nº</a:t>
            </a:r>
            <a:r>
              <a:rPr lang="es-AR" sz="1600" b="1" dirty="0"/>
              <a:t> Escritura:</a:t>
            </a:r>
            <a:r>
              <a:rPr lang="es-AR" sz="1600" dirty="0"/>
              <a:t> Identificar la escritura dentro del protocolo que se quiere escanear.</a:t>
            </a:r>
          </a:p>
          <a:p>
            <a:pPr algn="just"/>
            <a:r>
              <a:rPr lang="es-AR" sz="1600" b="1" dirty="0"/>
              <a:t>Titular:</a:t>
            </a:r>
            <a:r>
              <a:rPr lang="es-AR" sz="1600" dirty="0"/>
              <a:t> Nombre y apellido del escribano titular del registro.</a:t>
            </a:r>
          </a:p>
          <a:p>
            <a:pPr algn="just"/>
            <a:r>
              <a:rPr lang="es-AR" sz="1600" b="1" dirty="0" err="1"/>
              <a:t>Nº</a:t>
            </a:r>
            <a:r>
              <a:rPr lang="es-AR" sz="1600" b="1" dirty="0"/>
              <a:t> Registro:</a:t>
            </a:r>
            <a:r>
              <a:rPr lang="es-AR" sz="1600" dirty="0"/>
              <a:t> Es necesario identificar el número del registro del escribano titular.</a:t>
            </a:r>
          </a:p>
          <a:p>
            <a:pPr algn="just"/>
            <a:r>
              <a:rPr lang="es-AR" sz="1600" b="1" dirty="0"/>
              <a:t>Tipo de Copia:</a:t>
            </a:r>
            <a:r>
              <a:rPr lang="es-AR" sz="1600" dirty="0"/>
              <a:t> la misma puede ser </a:t>
            </a:r>
            <a:r>
              <a:rPr lang="es-AR" sz="1600" dirty="0" smtClean="0"/>
              <a:t>simple </a:t>
            </a:r>
            <a:r>
              <a:rPr lang="es-AR" sz="1600" dirty="0"/>
              <a:t>o </a:t>
            </a:r>
            <a:r>
              <a:rPr lang="es-AR" sz="1600" dirty="0" smtClean="0"/>
              <a:t>certificada</a:t>
            </a:r>
            <a:r>
              <a:rPr lang="es-AR" sz="1600" dirty="0"/>
              <a:t>. En el inicio del sistema solo se emitirán copias simples.</a:t>
            </a:r>
          </a:p>
          <a:p>
            <a:pPr algn="just"/>
            <a:endParaRPr lang="es-AR" sz="1600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00DBCD33-8730-4EC9-8440-6EA4BF7A32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023" y="1114826"/>
            <a:ext cx="5634795" cy="564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32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39C87EC4-E925-48FA-923E-EBC71CEA6D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95088" cy="150018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8BE9D9AA-42B7-4D89-88CC-88CA1D681F47}"/>
              </a:ext>
            </a:extLst>
          </p:cNvPr>
          <p:cNvSpPr txBox="1"/>
          <p:nvPr/>
        </p:nvSpPr>
        <p:spPr>
          <a:xfrm>
            <a:off x="1659200" y="212787"/>
            <a:ext cx="7593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Calibri" pitchFamily="34" charset="0"/>
              </a:rPr>
              <a:t>SIRC 2.0 </a:t>
            </a:r>
            <a:r>
              <a:rPr lang="es-AR" sz="2000" b="1" dirty="0">
                <a:solidFill>
                  <a:schemeClr val="accent5">
                    <a:lumMod val="75000"/>
                  </a:schemeClr>
                </a:solidFill>
              </a:rPr>
              <a:t>PEDIDOS ON-LINE DE IMÁGENES DE PROTOCOLOS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BB31CC96-E029-492F-9436-20FBBD9BADFE}"/>
              </a:ext>
            </a:extLst>
          </p:cNvPr>
          <p:cNvSpPr/>
          <p:nvPr/>
        </p:nvSpPr>
        <p:spPr>
          <a:xfrm>
            <a:off x="3207224" y="654912"/>
            <a:ext cx="44901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000" b="1" dirty="0"/>
              <a:t>Pedidos de imágenes de PROTOCOLOS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6714CAAF-B01F-4FF4-BB54-670ADEEE1260}"/>
              </a:ext>
            </a:extLst>
          </p:cNvPr>
          <p:cNvSpPr txBox="1"/>
          <p:nvPr/>
        </p:nvSpPr>
        <p:spPr>
          <a:xfrm>
            <a:off x="204717" y="1879010"/>
            <a:ext cx="31953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1600" b="1" dirty="0"/>
              <a:t>Campos que no son </a:t>
            </a:r>
            <a:r>
              <a:rPr lang="es-AR" sz="1600" b="1" dirty="0" smtClean="0"/>
              <a:t>obligatorios</a:t>
            </a:r>
            <a:r>
              <a:rPr lang="es-AR" sz="1600" b="1" dirty="0"/>
              <a:t>:</a:t>
            </a:r>
          </a:p>
          <a:p>
            <a:pPr algn="just"/>
            <a:r>
              <a:rPr lang="es-AR" sz="1600" b="1" dirty="0"/>
              <a:t>Nº Interno:</a:t>
            </a:r>
            <a:r>
              <a:rPr lang="es-AR" sz="1600" dirty="0"/>
              <a:t> es el número interno que maneja la oficina de </a:t>
            </a:r>
            <a:r>
              <a:rPr lang="es-AR" sz="1600" dirty="0" smtClean="0"/>
              <a:t>Archivo. </a:t>
            </a:r>
            <a:r>
              <a:rPr lang="es-AR" sz="1600" dirty="0"/>
              <a:t>Si lo conoce lo puede escribir y pulsar el botón Buscar. Si encuentra información el formulario se </a:t>
            </a:r>
            <a:r>
              <a:rPr lang="es-AR" sz="1600" b="1" dirty="0"/>
              <a:t>autocompletará</a:t>
            </a:r>
            <a:r>
              <a:rPr lang="es-AR" sz="1600" dirty="0"/>
              <a:t> con los datos del tomo y le permitirá cargar los datos de la escritura.</a:t>
            </a:r>
          </a:p>
          <a:p>
            <a:pPr algn="just"/>
            <a:r>
              <a:rPr lang="es-AR" sz="1600" b="1" dirty="0" err="1"/>
              <a:t>Nº</a:t>
            </a:r>
            <a:r>
              <a:rPr lang="es-AR" sz="1600" b="1" dirty="0"/>
              <a:t> Tomo:</a:t>
            </a:r>
            <a:r>
              <a:rPr lang="es-AR" sz="1600" dirty="0"/>
              <a:t> Información indicada por el escribano que confecciona el protocolo.</a:t>
            </a:r>
          </a:p>
          <a:p>
            <a:pPr algn="just"/>
            <a:r>
              <a:rPr lang="es-AR" sz="1600" b="1" dirty="0"/>
              <a:t>Tipo: </a:t>
            </a:r>
            <a:r>
              <a:rPr lang="es-AR" sz="1600" dirty="0" smtClean="0"/>
              <a:t>único</a:t>
            </a:r>
            <a:r>
              <a:rPr lang="es-AR" sz="1600" dirty="0"/>
              <a:t>, general, auxiliar, documentos habilitantes.</a:t>
            </a:r>
          </a:p>
          <a:p>
            <a:pPr algn="just"/>
            <a:r>
              <a:rPr lang="es-AR" sz="1600" b="1" dirty="0"/>
              <a:t>Fojas:</a:t>
            </a:r>
            <a:r>
              <a:rPr lang="es-AR" sz="1600" dirty="0"/>
              <a:t> Si conoce la fojas de la escritura dentro del protocolo puede indicarlo.</a:t>
            </a:r>
          </a:p>
          <a:p>
            <a:pPr algn="just"/>
            <a:endParaRPr lang="es-AR" sz="1600" dirty="0"/>
          </a:p>
        </p:txBody>
      </p:sp>
      <p:grpSp>
        <p:nvGrpSpPr>
          <p:cNvPr id="9" name="Grupo 8">
            <a:extLst>
              <a:ext uri="{FF2B5EF4-FFF2-40B4-BE49-F238E27FC236}">
                <a16:creationId xmlns="" xmlns:a16="http://schemas.microsoft.com/office/drawing/2014/main" id="{85BAF44C-3457-468B-9F4E-15DA49D47289}"/>
              </a:ext>
            </a:extLst>
          </p:cNvPr>
          <p:cNvGrpSpPr/>
          <p:nvPr/>
        </p:nvGrpSpPr>
        <p:grpSpPr>
          <a:xfrm>
            <a:off x="4155285" y="4453738"/>
            <a:ext cx="4023470" cy="1193320"/>
            <a:chOff x="3985295" y="1879010"/>
            <a:chExt cx="4023470" cy="1193320"/>
          </a:xfrm>
        </p:grpSpPr>
        <p:pic>
          <p:nvPicPr>
            <p:cNvPr id="7" name="Imagen 6">
              <a:extLst>
                <a:ext uri="{FF2B5EF4-FFF2-40B4-BE49-F238E27FC236}">
                  <a16:creationId xmlns="" xmlns:a16="http://schemas.microsoft.com/office/drawing/2014/main" id="{999358AF-2808-445E-8903-0C69369B5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4479" y="2177092"/>
              <a:ext cx="3914286" cy="8952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  <p:sp>
          <p:nvSpPr>
            <p:cNvPr id="8" name="CuadroTexto 7">
              <a:extLst>
                <a:ext uri="{FF2B5EF4-FFF2-40B4-BE49-F238E27FC236}">
                  <a16:creationId xmlns="" xmlns:a16="http://schemas.microsoft.com/office/drawing/2014/main" id="{32C1C555-4C34-449B-91F1-29C263D479CB}"/>
                </a:ext>
              </a:extLst>
            </p:cNvPr>
            <p:cNvSpPr txBox="1"/>
            <p:nvPr/>
          </p:nvSpPr>
          <p:spPr>
            <a:xfrm>
              <a:off x="3985295" y="1879010"/>
              <a:ext cx="1871218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AR" b="1" dirty="0"/>
                <a:t>Tipo de Protocolo</a:t>
              </a:r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F4A09FE0-B3AF-47D7-B761-36D44B88189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58533" y="1595109"/>
            <a:ext cx="5380750" cy="409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061BC18E-8956-4FA6-970B-CE105C9A358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91162" y="2037234"/>
            <a:ext cx="2957351" cy="115779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41CAB96D-DD85-4FFB-9448-1631DFDA0416}"/>
              </a:ext>
            </a:extLst>
          </p:cNvPr>
          <p:cNvSpPr txBox="1"/>
          <p:nvPr/>
        </p:nvSpPr>
        <p:spPr>
          <a:xfrm>
            <a:off x="3712191" y="3140432"/>
            <a:ext cx="45484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1600" b="1" dirty="0"/>
              <a:t>Al pulsar Aceptar se llenarán los siguientes campos </a:t>
            </a:r>
          </a:p>
          <a:p>
            <a:pPr algn="just"/>
            <a:r>
              <a:rPr lang="es-AR" sz="1600" b="1" dirty="0"/>
              <a:t>(según la información con la que se cuente en el archivo):</a:t>
            </a:r>
          </a:p>
          <a:p>
            <a:pPr algn="just"/>
            <a:r>
              <a:rPr lang="es-AR" sz="1600" dirty="0"/>
              <a:t>Año, </a:t>
            </a:r>
            <a:r>
              <a:rPr lang="es-AR" sz="1600" dirty="0" err="1"/>
              <a:t>Nº</a:t>
            </a:r>
            <a:r>
              <a:rPr lang="es-AR" sz="1600" dirty="0"/>
              <a:t> Tomo, Tipo, Titular o Adscripto, </a:t>
            </a:r>
            <a:r>
              <a:rPr lang="es-AR" sz="1600" dirty="0" err="1"/>
              <a:t>Nº</a:t>
            </a:r>
            <a:r>
              <a:rPr lang="es-AR" sz="1600"/>
              <a:t> Registro </a:t>
            </a:r>
            <a:endParaRPr lang="es-AR" sz="1600" dirty="0"/>
          </a:p>
        </p:txBody>
      </p:sp>
    </p:spTree>
    <p:extLst>
      <p:ext uri="{BB962C8B-B14F-4D97-AF65-F5344CB8AC3E}">
        <p14:creationId xmlns:p14="http://schemas.microsoft.com/office/powerpoint/2010/main" val="2422520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39C87EC4-E925-48FA-923E-EBC71CEA6D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95088" cy="150018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8BE9D9AA-42B7-4D89-88CC-88CA1D681F47}"/>
              </a:ext>
            </a:extLst>
          </p:cNvPr>
          <p:cNvSpPr txBox="1"/>
          <p:nvPr/>
        </p:nvSpPr>
        <p:spPr>
          <a:xfrm>
            <a:off x="1659200" y="212787"/>
            <a:ext cx="7593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Calibri" pitchFamily="34" charset="0"/>
              </a:rPr>
              <a:t>SIRC 2.0 </a:t>
            </a:r>
            <a:r>
              <a:rPr lang="es-AR" sz="2000" b="1" dirty="0">
                <a:solidFill>
                  <a:schemeClr val="accent5">
                    <a:lumMod val="75000"/>
                  </a:schemeClr>
                </a:solidFill>
              </a:rPr>
              <a:t>PEDIDOS ON-LINE DE IMÁGENES DE PROTOCOLOS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BB31CC96-E029-492F-9436-20FBBD9BADFE}"/>
              </a:ext>
            </a:extLst>
          </p:cNvPr>
          <p:cNvSpPr/>
          <p:nvPr/>
        </p:nvSpPr>
        <p:spPr>
          <a:xfrm>
            <a:off x="3207224" y="654912"/>
            <a:ext cx="44901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000" b="1" dirty="0"/>
              <a:t>Pedidos de imágenes de PROTOCOLOS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E3605FEB-6456-4B5B-96D0-1B7E44ABDBEB}"/>
              </a:ext>
            </a:extLst>
          </p:cNvPr>
          <p:cNvSpPr txBox="1"/>
          <p:nvPr/>
        </p:nvSpPr>
        <p:spPr>
          <a:xfrm>
            <a:off x="437882" y="1648496"/>
            <a:ext cx="83500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Después de enviar el </a:t>
            </a:r>
            <a:r>
              <a:rPr lang="es-AR" dirty="0" smtClean="0"/>
              <a:t>pedido, </a:t>
            </a:r>
            <a:r>
              <a:rPr lang="es-AR" dirty="0"/>
              <a:t>el mismo quedará disponible dentro del área </a:t>
            </a:r>
            <a:r>
              <a:rPr lang="es-AR" b="1" dirty="0"/>
              <a:t>MIS-TAREAS</a:t>
            </a:r>
            <a:r>
              <a:rPr lang="es-AR" dirty="0"/>
              <a:t> y mostrará en color rojo el cartel </a:t>
            </a:r>
            <a:r>
              <a:rPr lang="es-AR" b="1" dirty="0">
                <a:solidFill>
                  <a:srgbClr val="FF0000"/>
                </a:solidFill>
              </a:rPr>
              <a:t>Procesando</a:t>
            </a:r>
            <a:r>
              <a:rPr lang="es-AR" dirty="0"/>
              <a:t>.</a:t>
            </a:r>
          </a:p>
          <a:p>
            <a:r>
              <a:rPr lang="es-AR" dirty="0"/>
              <a:t>Cuando la imagen esté lista para ser </a:t>
            </a:r>
            <a:r>
              <a:rPr lang="es-AR" b="1" dirty="0"/>
              <a:t>DESCARGADA</a:t>
            </a:r>
            <a:r>
              <a:rPr lang="es-AR" dirty="0"/>
              <a:t> cambiará el estado por una leyenda en color verde </a:t>
            </a:r>
            <a:r>
              <a:rPr lang="es-AR" dirty="0">
                <a:solidFill>
                  <a:schemeClr val="accent6">
                    <a:lumMod val="75000"/>
                  </a:schemeClr>
                </a:solidFill>
              </a:rPr>
              <a:t>TERMINADO</a:t>
            </a:r>
            <a:r>
              <a:rPr lang="es-AR" dirty="0"/>
              <a:t>.</a:t>
            </a:r>
          </a:p>
          <a:p>
            <a:r>
              <a:rPr lang="es-AR" dirty="0"/>
              <a:t>Para </a:t>
            </a:r>
            <a:r>
              <a:rPr lang="es-AR" dirty="0" smtClean="0"/>
              <a:t>descargar </a:t>
            </a:r>
            <a:r>
              <a:rPr lang="es-AR" dirty="0"/>
              <a:t>la imagen será necesario seleccionar el pedido y pulsar el botón Ejecutar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="" xmlns:a16="http://schemas.microsoft.com/office/drawing/2014/main" id="{6E199780-B587-4E65-BA22-7518298F33CF}"/>
              </a:ext>
            </a:extLst>
          </p:cNvPr>
          <p:cNvGrpSpPr/>
          <p:nvPr/>
        </p:nvGrpSpPr>
        <p:grpSpPr>
          <a:xfrm>
            <a:off x="459089" y="3306869"/>
            <a:ext cx="8431886" cy="3052952"/>
            <a:chOff x="459089" y="3306869"/>
            <a:chExt cx="8431886" cy="3052952"/>
          </a:xfrm>
        </p:grpSpPr>
        <p:pic>
          <p:nvPicPr>
            <p:cNvPr id="14" name="Imagen 13">
              <a:extLst>
                <a:ext uri="{FF2B5EF4-FFF2-40B4-BE49-F238E27FC236}">
                  <a16:creationId xmlns="" xmlns:a16="http://schemas.microsoft.com/office/drawing/2014/main" id="{FE54B2F0-7D4B-4F81-8315-9E5ACDEB1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9089" y="3551131"/>
              <a:ext cx="8431886" cy="28086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  <p:sp>
          <p:nvSpPr>
            <p:cNvPr id="15" name="Elipse 14">
              <a:extLst>
                <a:ext uri="{FF2B5EF4-FFF2-40B4-BE49-F238E27FC236}">
                  <a16:creationId xmlns="" xmlns:a16="http://schemas.microsoft.com/office/drawing/2014/main" id="{109B9C86-1C5F-4EBF-8D06-9480CA953B82}"/>
                </a:ext>
              </a:extLst>
            </p:cNvPr>
            <p:cNvSpPr/>
            <p:nvPr/>
          </p:nvSpPr>
          <p:spPr>
            <a:xfrm>
              <a:off x="1352281" y="5959711"/>
              <a:ext cx="940158" cy="37669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7" name="Conector recto de flecha 16">
              <a:extLst>
                <a:ext uri="{FF2B5EF4-FFF2-40B4-BE49-F238E27FC236}">
                  <a16:creationId xmlns="" xmlns:a16="http://schemas.microsoft.com/office/drawing/2014/main" id="{CAF25ACB-E0DD-43F9-8367-C575229AAC73}"/>
                </a:ext>
              </a:extLst>
            </p:cNvPr>
            <p:cNvCxnSpPr>
              <a:stCxn id="15" idx="0"/>
            </p:cNvCxnSpPr>
            <p:nvPr/>
          </p:nvCxnSpPr>
          <p:spPr>
            <a:xfrm flipH="1" flipV="1">
              <a:off x="1184856" y="3306869"/>
              <a:ext cx="637504" cy="265284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3880478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39C87EC4-E925-48FA-923E-EBC71CEA6D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95088" cy="150018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8BE9D9AA-42B7-4D89-88CC-88CA1D681F47}"/>
              </a:ext>
            </a:extLst>
          </p:cNvPr>
          <p:cNvSpPr txBox="1"/>
          <p:nvPr/>
        </p:nvSpPr>
        <p:spPr>
          <a:xfrm>
            <a:off x="1659200" y="212787"/>
            <a:ext cx="7593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Calibri" pitchFamily="34" charset="0"/>
              </a:rPr>
              <a:t>SIRC 2.0 </a:t>
            </a:r>
            <a:r>
              <a:rPr lang="es-AR" sz="2000" b="1" dirty="0">
                <a:solidFill>
                  <a:schemeClr val="accent5">
                    <a:lumMod val="75000"/>
                  </a:schemeClr>
                </a:solidFill>
              </a:rPr>
              <a:t>PEDIDOS ON-LINE DE IMÁGENES DE PROTOCOLOS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BB31CC96-E029-492F-9436-20FBBD9BADFE}"/>
              </a:ext>
            </a:extLst>
          </p:cNvPr>
          <p:cNvSpPr/>
          <p:nvPr/>
        </p:nvSpPr>
        <p:spPr>
          <a:xfrm>
            <a:off x="3207224" y="654912"/>
            <a:ext cx="44901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000" b="1" dirty="0"/>
              <a:t>Pedidos de imágenes de PROTOCOLOS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E3605FEB-6456-4B5B-96D0-1B7E44ABDBEB}"/>
              </a:ext>
            </a:extLst>
          </p:cNvPr>
          <p:cNvSpPr txBox="1"/>
          <p:nvPr/>
        </p:nvSpPr>
        <p:spPr>
          <a:xfrm>
            <a:off x="437882" y="1623978"/>
            <a:ext cx="355483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/>
              <a:t>Al pulsar el botón </a:t>
            </a:r>
            <a:r>
              <a:rPr lang="es-AR" sz="1600" b="1" dirty="0"/>
              <a:t>EJECUTAR</a:t>
            </a:r>
            <a:r>
              <a:rPr lang="es-AR" sz="1600" dirty="0"/>
              <a:t> se vuelve a mostrar el pedido original y al pie del </a:t>
            </a:r>
            <a:r>
              <a:rPr lang="es-AR" sz="1600" dirty="0" smtClean="0"/>
              <a:t>mismo,  </a:t>
            </a:r>
            <a:r>
              <a:rPr lang="es-AR" sz="1600" dirty="0"/>
              <a:t>aparece un área para descargar la imagen siempre y cuando la misma esté disponible.</a:t>
            </a:r>
          </a:p>
          <a:p>
            <a:pPr algn="just"/>
            <a:r>
              <a:rPr lang="es-AR" sz="1600" dirty="0"/>
              <a:t>Si existe algún problema con el pedido o con la localización </a:t>
            </a:r>
            <a:r>
              <a:rPr lang="es-AR" sz="1600" dirty="0" smtClean="0"/>
              <a:t>del protocolo o de la escritura solicitada, </a:t>
            </a:r>
            <a:r>
              <a:rPr lang="es-AR" sz="1600" dirty="0"/>
              <a:t>no se podrá enviar la imagen, por lo tanto no se dispondrá del área DESCARGAR IMÁGENES y  aparecerá un mensaje en el campo </a:t>
            </a:r>
            <a:r>
              <a:rPr lang="es-AR" sz="1600" b="1" dirty="0"/>
              <a:t>OBSERVACIONES.</a:t>
            </a:r>
          </a:p>
          <a:p>
            <a:endParaRPr lang="es-AR" sz="1600" dirty="0"/>
          </a:p>
          <a:p>
            <a:r>
              <a:rPr lang="es-AR" sz="1600" b="1" dirty="0"/>
              <a:t>Tiempo de disponibilidad:</a:t>
            </a:r>
            <a:r>
              <a:rPr lang="es-AR" sz="1600" dirty="0"/>
              <a:t> </a:t>
            </a:r>
          </a:p>
          <a:p>
            <a:r>
              <a:rPr lang="es-AR" sz="1600" dirty="0"/>
              <a:t>El pedido realizado estará disponible junto con la imagen obtenida durante 7 </a:t>
            </a:r>
            <a:r>
              <a:rPr lang="es-AR" sz="1600" dirty="0" smtClean="0"/>
              <a:t>días . </a:t>
            </a:r>
            <a:r>
              <a:rPr lang="es-AR" sz="1600" dirty="0"/>
              <a:t>Vencido dicho plazo el pedido desaparecerá de MIS-TAREAS</a:t>
            </a:r>
          </a:p>
          <a:p>
            <a:pPr algn="just"/>
            <a:endParaRPr lang="es-AR" sz="1600" dirty="0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6E9598CC-42F2-4823-8743-04F6ADD9047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7149" y="1097037"/>
            <a:ext cx="4709255" cy="518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67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DDF9B6D4-83CF-4691-9977-C19685F69178}"/>
              </a:ext>
            </a:extLst>
          </p:cNvPr>
          <p:cNvSpPr/>
          <p:nvPr/>
        </p:nvSpPr>
        <p:spPr>
          <a:xfrm>
            <a:off x="2851048" y="2721114"/>
            <a:ext cx="34419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4000" b="1" dirty="0">
                <a:latin typeface="Calibri" panose="020F0502020204030204" pitchFamily="34" charset="0"/>
              </a:rPr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1384757117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TM02900722[[fn=Sala de juntas (ion)]]</Template>
  <TotalTime>4243</TotalTime>
  <Words>553</Words>
  <Application>Microsoft Office PowerPoint</Application>
  <PresentationFormat>Presentación en pantalla (4:3)</PresentationFormat>
  <Paragraphs>63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HDOfficeLightV0</vt:lpstr>
      <vt:lpstr>BIENVENIDOS  DIRECCION DE REGISTROS PÚBLICOS  Y ARCHIVO JUDICIAL  1ra. 3ra.  y 4ta. Circunscripción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Ricardo Ronal Moyano</dc:creator>
  <cp:lastModifiedBy>colegio</cp:lastModifiedBy>
  <cp:revision>47</cp:revision>
  <dcterms:created xsi:type="dcterms:W3CDTF">2018-06-09T00:45:48Z</dcterms:created>
  <dcterms:modified xsi:type="dcterms:W3CDTF">2018-06-12T15:36:12Z</dcterms:modified>
</cp:coreProperties>
</file>