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2"/>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76" autoAdjust="0"/>
  </p:normalViewPr>
  <p:slideViewPr>
    <p:cSldViewPr>
      <p:cViewPr varScale="1">
        <p:scale>
          <a:sx n="70" d="100"/>
          <a:sy n="70" d="100"/>
        </p:scale>
        <p:origin x="-138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BD1CC4-F67E-40FA-A34C-9A9550E6D428}" type="datetimeFigureOut">
              <a:rPr lang="es-AR" smtClean="0"/>
              <a:pPr/>
              <a:t>12/06/2018</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E0FD48-CFF9-4DAE-84C9-40F7729A8ED2}" type="slidenum">
              <a:rPr lang="es-AR" smtClean="0"/>
              <a:pPr/>
              <a:t>‹Nº›</a:t>
            </a:fld>
            <a:endParaRPr lang="es-AR"/>
          </a:p>
        </p:txBody>
      </p:sp>
    </p:spTree>
    <p:extLst>
      <p:ext uri="{BB962C8B-B14F-4D97-AF65-F5344CB8AC3E}">
        <p14:creationId xmlns:p14="http://schemas.microsoft.com/office/powerpoint/2010/main" val="286149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9BE0FD48-CFF9-4DAE-84C9-40F7729A8ED2}" type="slidenum">
              <a:rPr lang="es-AR" smtClean="0"/>
              <a:pPr/>
              <a:t>1</a:t>
            </a:fld>
            <a:endParaRPr lang="es-AR"/>
          </a:p>
        </p:txBody>
      </p:sp>
    </p:spTree>
    <p:extLst>
      <p:ext uri="{BB962C8B-B14F-4D97-AF65-F5344CB8AC3E}">
        <p14:creationId xmlns:p14="http://schemas.microsoft.com/office/powerpoint/2010/main" val="3692226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9BE0FD48-CFF9-4DAE-84C9-40F7729A8ED2}" type="slidenum">
              <a:rPr lang="es-AR" smtClean="0"/>
              <a:pPr/>
              <a:t>10</a:t>
            </a:fld>
            <a:endParaRPr lang="es-AR"/>
          </a:p>
        </p:txBody>
      </p:sp>
    </p:spTree>
    <p:extLst>
      <p:ext uri="{BB962C8B-B14F-4D97-AF65-F5344CB8AC3E}">
        <p14:creationId xmlns:p14="http://schemas.microsoft.com/office/powerpoint/2010/main" val="3152662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9BE0FD48-CFF9-4DAE-84C9-40F7729A8ED2}" type="slidenum">
              <a:rPr lang="es-AR" smtClean="0"/>
              <a:pPr/>
              <a:t>11</a:t>
            </a:fld>
            <a:endParaRPr lang="es-AR"/>
          </a:p>
        </p:txBody>
      </p:sp>
    </p:spTree>
    <p:extLst>
      <p:ext uri="{BB962C8B-B14F-4D97-AF65-F5344CB8AC3E}">
        <p14:creationId xmlns:p14="http://schemas.microsoft.com/office/powerpoint/2010/main" val="304504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9BE0FD48-CFF9-4DAE-84C9-40F7729A8ED2}" type="slidenum">
              <a:rPr lang="es-AR" smtClean="0"/>
              <a:pPr/>
              <a:t>12</a:t>
            </a:fld>
            <a:endParaRPr lang="es-AR"/>
          </a:p>
        </p:txBody>
      </p:sp>
    </p:spTree>
    <p:extLst>
      <p:ext uri="{BB962C8B-B14F-4D97-AF65-F5344CB8AC3E}">
        <p14:creationId xmlns:p14="http://schemas.microsoft.com/office/powerpoint/2010/main" val="2924298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9BE0FD48-CFF9-4DAE-84C9-40F7729A8ED2}" type="slidenum">
              <a:rPr lang="es-AR" smtClean="0"/>
              <a:pPr/>
              <a:t>13</a:t>
            </a:fld>
            <a:endParaRPr lang="es-AR"/>
          </a:p>
        </p:txBody>
      </p:sp>
    </p:spTree>
    <p:extLst>
      <p:ext uri="{BB962C8B-B14F-4D97-AF65-F5344CB8AC3E}">
        <p14:creationId xmlns:p14="http://schemas.microsoft.com/office/powerpoint/2010/main" val="2377269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9BE0FD48-CFF9-4DAE-84C9-40F7729A8ED2}" type="slidenum">
              <a:rPr lang="es-AR" smtClean="0"/>
              <a:pPr/>
              <a:t>14</a:t>
            </a:fld>
            <a:endParaRPr lang="es-AR"/>
          </a:p>
        </p:txBody>
      </p:sp>
    </p:spTree>
    <p:extLst>
      <p:ext uri="{BB962C8B-B14F-4D97-AF65-F5344CB8AC3E}">
        <p14:creationId xmlns:p14="http://schemas.microsoft.com/office/powerpoint/2010/main" val="1248550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9BE0FD48-CFF9-4DAE-84C9-40F7729A8ED2}" type="slidenum">
              <a:rPr lang="es-AR" smtClean="0"/>
              <a:pPr/>
              <a:t>15</a:t>
            </a:fld>
            <a:endParaRPr lang="es-AR"/>
          </a:p>
        </p:txBody>
      </p:sp>
    </p:spTree>
    <p:extLst>
      <p:ext uri="{BB962C8B-B14F-4D97-AF65-F5344CB8AC3E}">
        <p14:creationId xmlns:p14="http://schemas.microsoft.com/office/powerpoint/2010/main" val="4211446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9BE0FD48-CFF9-4DAE-84C9-40F7729A8ED2}" type="slidenum">
              <a:rPr lang="es-AR" smtClean="0"/>
              <a:pPr/>
              <a:t>16</a:t>
            </a:fld>
            <a:endParaRPr lang="es-AR"/>
          </a:p>
        </p:txBody>
      </p:sp>
    </p:spTree>
    <p:extLst>
      <p:ext uri="{BB962C8B-B14F-4D97-AF65-F5344CB8AC3E}">
        <p14:creationId xmlns:p14="http://schemas.microsoft.com/office/powerpoint/2010/main" val="372321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9BE0FD48-CFF9-4DAE-84C9-40F7729A8ED2}" type="slidenum">
              <a:rPr lang="es-AR" smtClean="0"/>
              <a:pPr/>
              <a:t>17</a:t>
            </a:fld>
            <a:endParaRPr lang="es-AR"/>
          </a:p>
        </p:txBody>
      </p:sp>
    </p:spTree>
    <p:extLst>
      <p:ext uri="{BB962C8B-B14F-4D97-AF65-F5344CB8AC3E}">
        <p14:creationId xmlns:p14="http://schemas.microsoft.com/office/powerpoint/2010/main" val="43188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9BE0FD48-CFF9-4DAE-84C9-40F7729A8ED2}" type="slidenum">
              <a:rPr lang="es-AR" smtClean="0"/>
              <a:pPr/>
              <a:t>18</a:t>
            </a:fld>
            <a:endParaRPr lang="es-AR"/>
          </a:p>
        </p:txBody>
      </p:sp>
    </p:spTree>
    <p:extLst>
      <p:ext uri="{BB962C8B-B14F-4D97-AF65-F5344CB8AC3E}">
        <p14:creationId xmlns:p14="http://schemas.microsoft.com/office/powerpoint/2010/main" val="4080364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9BE0FD48-CFF9-4DAE-84C9-40F7729A8ED2}" type="slidenum">
              <a:rPr lang="es-AR" smtClean="0"/>
              <a:pPr/>
              <a:t>19</a:t>
            </a:fld>
            <a:endParaRPr lang="es-AR"/>
          </a:p>
        </p:txBody>
      </p:sp>
    </p:spTree>
    <p:extLst>
      <p:ext uri="{BB962C8B-B14F-4D97-AF65-F5344CB8AC3E}">
        <p14:creationId xmlns:p14="http://schemas.microsoft.com/office/powerpoint/2010/main" val="3660182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9BE0FD48-CFF9-4DAE-84C9-40F7729A8ED2}" type="slidenum">
              <a:rPr lang="es-AR" smtClean="0"/>
              <a:pPr/>
              <a:t>2</a:t>
            </a:fld>
            <a:endParaRPr lang="es-AR"/>
          </a:p>
        </p:txBody>
      </p:sp>
    </p:spTree>
    <p:extLst>
      <p:ext uri="{BB962C8B-B14F-4D97-AF65-F5344CB8AC3E}">
        <p14:creationId xmlns:p14="http://schemas.microsoft.com/office/powerpoint/2010/main" val="2239958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9BE0FD48-CFF9-4DAE-84C9-40F7729A8ED2}" type="slidenum">
              <a:rPr lang="es-AR" smtClean="0"/>
              <a:pPr/>
              <a:t>20</a:t>
            </a:fld>
            <a:endParaRPr lang="es-AR"/>
          </a:p>
        </p:txBody>
      </p:sp>
    </p:spTree>
    <p:extLst>
      <p:ext uri="{BB962C8B-B14F-4D97-AF65-F5344CB8AC3E}">
        <p14:creationId xmlns:p14="http://schemas.microsoft.com/office/powerpoint/2010/main" val="1215497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9BE0FD48-CFF9-4DAE-84C9-40F7729A8ED2}" type="slidenum">
              <a:rPr lang="es-AR" smtClean="0"/>
              <a:pPr/>
              <a:t>3</a:t>
            </a:fld>
            <a:endParaRPr lang="es-AR"/>
          </a:p>
        </p:txBody>
      </p:sp>
    </p:spTree>
    <p:extLst>
      <p:ext uri="{BB962C8B-B14F-4D97-AF65-F5344CB8AC3E}">
        <p14:creationId xmlns:p14="http://schemas.microsoft.com/office/powerpoint/2010/main" val="2259413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9BE0FD48-CFF9-4DAE-84C9-40F7729A8ED2}" type="slidenum">
              <a:rPr lang="es-AR" smtClean="0"/>
              <a:pPr/>
              <a:t>4</a:t>
            </a:fld>
            <a:endParaRPr lang="es-AR"/>
          </a:p>
        </p:txBody>
      </p:sp>
    </p:spTree>
    <p:extLst>
      <p:ext uri="{BB962C8B-B14F-4D97-AF65-F5344CB8AC3E}">
        <p14:creationId xmlns:p14="http://schemas.microsoft.com/office/powerpoint/2010/main" val="2501870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9BE0FD48-CFF9-4DAE-84C9-40F7729A8ED2}" type="slidenum">
              <a:rPr lang="es-AR" smtClean="0"/>
              <a:pPr/>
              <a:t>5</a:t>
            </a:fld>
            <a:endParaRPr lang="es-AR"/>
          </a:p>
        </p:txBody>
      </p:sp>
    </p:spTree>
    <p:extLst>
      <p:ext uri="{BB962C8B-B14F-4D97-AF65-F5344CB8AC3E}">
        <p14:creationId xmlns:p14="http://schemas.microsoft.com/office/powerpoint/2010/main" val="972708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9BE0FD48-CFF9-4DAE-84C9-40F7729A8ED2}" type="slidenum">
              <a:rPr lang="es-AR" smtClean="0"/>
              <a:pPr/>
              <a:t>6</a:t>
            </a:fld>
            <a:endParaRPr lang="es-AR"/>
          </a:p>
        </p:txBody>
      </p:sp>
    </p:spTree>
    <p:extLst>
      <p:ext uri="{BB962C8B-B14F-4D97-AF65-F5344CB8AC3E}">
        <p14:creationId xmlns:p14="http://schemas.microsoft.com/office/powerpoint/2010/main" val="1778164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9BE0FD48-CFF9-4DAE-84C9-40F7729A8ED2}" type="slidenum">
              <a:rPr lang="es-AR" smtClean="0"/>
              <a:pPr/>
              <a:t>7</a:t>
            </a:fld>
            <a:endParaRPr lang="es-AR"/>
          </a:p>
        </p:txBody>
      </p:sp>
    </p:spTree>
    <p:extLst>
      <p:ext uri="{BB962C8B-B14F-4D97-AF65-F5344CB8AC3E}">
        <p14:creationId xmlns:p14="http://schemas.microsoft.com/office/powerpoint/2010/main" val="984586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9BE0FD48-CFF9-4DAE-84C9-40F7729A8ED2}" type="slidenum">
              <a:rPr lang="es-AR" smtClean="0"/>
              <a:pPr/>
              <a:t>8</a:t>
            </a:fld>
            <a:endParaRPr lang="es-AR"/>
          </a:p>
        </p:txBody>
      </p:sp>
    </p:spTree>
    <p:extLst>
      <p:ext uri="{BB962C8B-B14F-4D97-AF65-F5344CB8AC3E}">
        <p14:creationId xmlns:p14="http://schemas.microsoft.com/office/powerpoint/2010/main" val="1093065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9BE0FD48-CFF9-4DAE-84C9-40F7729A8ED2}" type="slidenum">
              <a:rPr lang="es-AR" smtClean="0"/>
              <a:pPr/>
              <a:t>9</a:t>
            </a:fld>
            <a:endParaRPr lang="es-AR"/>
          </a:p>
        </p:txBody>
      </p:sp>
    </p:spTree>
    <p:extLst>
      <p:ext uri="{BB962C8B-B14F-4D97-AF65-F5344CB8AC3E}">
        <p14:creationId xmlns:p14="http://schemas.microsoft.com/office/powerpoint/2010/main" val="4081994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p>
            <a:fld id="{AE26EDA2-3402-4883-A4E6-264F3E1F9F85}" type="datetimeFigureOut">
              <a:rPr lang="es-AR" smtClean="0"/>
              <a:pPr/>
              <a:t>12/06/2018</a:t>
            </a:fld>
            <a:endParaRPr lang="es-AR"/>
          </a:p>
        </p:txBody>
      </p:sp>
      <p:sp>
        <p:nvSpPr>
          <p:cNvPr id="8" name="Slide Number Placeholder 7"/>
          <p:cNvSpPr>
            <a:spLocks noGrp="1"/>
          </p:cNvSpPr>
          <p:nvPr>
            <p:ph type="sldNum" sz="quarter" idx="11"/>
          </p:nvPr>
        </p:nvSpPr>
        <p:spPr/>
        <p:txBody>
          <a:bodyPr/>
          <a:lstStyle/>
          <a:p>
            <a:fld id="{ED02FC82-E5CF-4CFA-B2B2-93401F055B8B}" type="slidenum">
              <a:rPr lang="es-AR" smtClean="0"/>
              <a:pPr/>
              <a:t>‹Nº›</a:t>
            </a:fld>
            <a:endParaRPr lang="es-AR"/>
          </a:p>
        </p:txBody>
      </p:sp>
      <p:sp>
        <p:nvSpPr>
          <p:cNvPr id="9" name="Footer Placeholder 8"/>
          <p:cNvSpPr>
            <a:spLocks noGrp="1"/>
          </p:cNvSpPr>
          <p:nvPr>
            <p:ph type="ftr" sz="quarter" idx="12"/>
          </p:nvPr>
        </p:nvSpPr>
        <p:spPr/>
        <p:txBody>
          <a:bodyPr/>
          <a:lstStyle/>
          <a:p>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AE26EDA2-3402-4883-A4E6-264F3E1F9F85}" type="datetimeFigureOut">
              <a:rPr lang="es-AR" smtClean="0"/>
              <a:pPr/>
              <a:t>12/06/2018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D02FC82-E5CF-4CFA-B2B2-93401F055B8B}"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AE26EDA2-3402-4883-A4E6-264F3E1F9F85}" type="datetimeFigureOut">
              <a:rPr lang="es-AR" smtClean="0"/>
              <a:pPr/>
              <a:t>12/06/2018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D02FC82-E5CF-4CFA-B2B2-93401F055B8B}"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E26EDA2-3402-4883-A4E6-264F3E1F9F85}" type="datetimeFigureOut">
              <a:rPr lang="es-AR" smtClean="0"/>
              <a:pPr/>
              <a:t>12/06/2018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D02FC82-E5CF-4CFA-B2B2-93401F055B8B}" type="slidenum">
              <a:rPr lang="es-AR" smtClean="0"/>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E26EDA2-3402-4883-A4E6-264F3E1F9F85}" type="datetimeFigureOut">
              <a:rPr lang="es-AR" smtClean="0"/>
              <a:pPr/>
              <a:t>12/06/2018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D02FC82-E5CF-4CFA-B2B2-93401F055B8B}" type="slidenum">
              <a:rPr lang="es-AR" smtClean="0"/>
              <a:pPr/>
              <a:t>‹Nº›</a:t>
            </a:fld>
            <a:endParaRPr lang="es-A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E26EDA2-3402-4883-A4E6-264F3E1F9F85}" type="datetimeFigureOut">
              <a:rPr lang="es-AR" smtClean="0"/>
              <a:pPr/>
              <a:t>12/06/2018</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ED02FC82-E5CF-4CFA-B2B2-93401F055B8B}" type="slidenum">
              <a:rPr lang="es-AR" smtClean="0"/>
              <a:pPr/>
              <a:t>‹Nº›</a:t>
            </a:fld>
            <a:endParaRPr lang="es-AR"/>
          </a:p>
        </p:txBody>
      </p:sp>
      <p:sp>
        <p:nvSpPr>
          <p:cNvPr id="9" name="Content Placeholder 8"/>
          <p:cNvSpPr>
            <a:spLocks noGrp="1"/>
          </p:cNvSpPr>
          <p:nvPr>
            <p:ph sz="quarter" idx="13"/>
          </p:nvPr>
        </p:nvSpPr>
        <p:spPr>
          <a:xfrm>
            <a:off x="365760" y="1600200"/>
            <a:ext cx="4041648" cy="452628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7" name="Date Placeholder 6"/>
          <p:cNvSpPr>
            <a:spLocks noGrp="1"/>
          </p:cNvSpPr>
          <p:nvPr>
            <p:ph type="dt" sz="half" idx="10"/>
          </p:nvPr>
        </p:nvSpPr>
        <p:spPr/>
        <p:txBody>
          <a:bodyPr/>
          <a:lstStyle/>
          <a:p>
            <a:fld id="{AE26EDA2-3402-4883-A4E6-264F3E1F9F85}" type="datetimeFigureOut">
              <a:rPr lang="es-AR" smtClean="0"/>
              <a:pPr/>
              <a:t>12/06/2018</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ED02FC82-E5CF-4CFA-B2B2-93401F055B8B}" type="slidenum">
              <a:rPr lang="es-AR" smtClean="0"/>
              <a:pPr/>
              <a:t>‹Nº›</a:t>
            </a:fld>
            <a:endParaRPr lang="es-AR"/>
          </a:p>
        </p:txBody>
      </p:sp>
      <p:sp>
        <p:nvSpPr>
          <p:cNvPr id="11" name="Content Placeholder 10"/>
          <p:cNvSpPr>
            <a:spLocks noGrp="1"/>
          </p:cNvSpPr>
          <p:nvPr>
            <p:ph sz="quarter" idx="13"/>
          </p:nvPr>
        </p:nvSpPr>
        <p:spPr>
          <a:xfrm>
            <a:off x="457200" y="2212848"/>
            <a:ext cx="4041648" cy="391363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E26EDA2-3402-4883-A4E6-264F3E1F9F85}" type="datetimeFigureOut">
              <a:rPr lang="es-AR" smtClean="0"/>
              <a:pPr/>
              <a:t>12/06/2018</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ED02FC82-E5CF-4CFA-B2B2-93401F055B8B}"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26EDA2-3402-4883-A4E6-264F3E1F9F85}" type="datetimeFigureOut">
              <a:rPr lang="es-AR" smtClean="0"/>
              <a:pPr/>
              <a:t>12/06/2018</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ED02FC82-E5CF-4CFA-B2B2-93401F055B8B}"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AE26EDA2-3402-4883-A4E6-264F3E1F9F85}" type="datetimeFigureOut">
              <a:rPr lang="es-AR" smtClean="0"/>
              <a:pPr/>
              <a:t>12/06/2018</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ED02FC82-E5CF-4CFA-B2B2-93401F055B8B}" type="slidenum">
              <a:rPr lang="es-AR" smtClean="0"/>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AE26EDA2-3402-4883-A4E6-264F3E1F9F85}" type="datetimeFigureOut">
              <a:rPr lang="es-AR" smtClean="0"/>
              <a:pPr/>
              <a:t>12/06/2018</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ED02FC82-E5CF-4CFA-B2B2-93401F055B8B}" type="slidenum">
              <a:rPr lang="es-AR" smtClean="0"/>
              <a:pPr/>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E26EDA2-3402-4883-A4E6-264F3E1F9F85}" type="datetimeFigureOut">
              <a:rPr lang="es-AR" smtClean="0"/>
              <a:pPr/>
              <a:t>12/06/2018</a:t>
            </a:fld>
            <a:endParaRPr lang="es-A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A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ED02FC82-E5CF-4CFA-B2B2-93401F055B8B}" type="slidenum">
              <a:rPr lang="es-AR" smtClean="0"/>
              <a:pPr/>
              <a:t>‹Nº›</a:t>
            </a:fld>
            <a:endParaRPr lang="es-A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43 Título"/>
          <p:cNvSpPr>
            <a:spLocks noGrp="1"/>
          </p:cNvSpPr>
          <p:nvPr>
            <p:ph type="ctrTitle"/>
          </p:nvPr>
        </p:nvSpPr>
        <p:spPr>
          <a:xfrm>
            <a:off x="179512" y="1689720"/>
            <a:ext cx="8784976" cy="3323455"/>
          </a:xfrm>
        </p:spPr>
        <p:txBody>
          <a:bodyPr/>
          <a:lstStyle/>
          <a:p>
            <a:r>
              <a:rPr lang="es-ES_tradnl" sz="3600" b="1" dirty="0">
                <a:latin typeface="Calibri" panose="020F0502020204030204" pitchFamily="34" charset="0"/>
              </a:rPr>
              <a:t>BIENVENIDOS</a:t>
            </a:r>
            <a:br>
              <a:rPr lang="es-ES_tradnl" sz="3600" b="1" dirty="0">
                <a:latin typeface="Calibri" panose="020F0502020204030204" pitchFamily="34" charset="0"/>
              </a:rPr>
            </a:br>
            <a:r>
              <a:rPr lang="es-ES_tradnl" sz="3000" b="1" dirty="0">
                <a:latin typeface="Calibri" panose="020F0502020204030204" pitchFamily="34" charset="0"/>
              </a:rPr>
              <a:t/>
            </a:r>
            <a:br>
              <a:rPr lang="es-ES_tradnl" sz="3000" b="1" dirty="0">
                <a:latin typeface="Calibri" panose="020F0502020204030204" pitchFamily="34" charset="0"/>
              </a:rPr>
            </a:br>
            <a:r>
              <a:rPr lang="es-ES_tradnl" sz="2400" b="1" dirty="0">
                <a:latin typeface="Calibri" panose="020F0502020204030204" pitchFamily="34" charset="0"/>
              </a:rPr>
              <a:t>DIRECCION DE REGISTROS PÚBLICOS</a:t>
            </a:r>
            <a:br>
              <a:rPr lang="es-ES_tradnl" sz="2400" b="1" dirty="0">
                <a:latin typeface="Calibri" panose="020F0502020204030204" pitchFamily="34" charset="0"/>
              </a:rPr>
            </a:br>
            <a:r>
              <a:rPr lang="es-ES_tradnl" sz="2400" b="1" dirty="0">
                <a:latin typeface="Calibri" panose="020F0502020204030204" pitchFamily="34" charset="0"/>
              </a:rPr>
              <a:t> Y ARCHIVO JUDICIAL</a:t>
            </a:r>
            <a:r>
              <a:rPr lang="es-ES_tradnl" sz="2000" dirty="0">
                <a:latin typeface="Calibri" panose="020F0502020204030204" pitchFamily="34" charset="0"/>
              </a:rPr>
              <a:t> </a:t>
            </a:r>
            <a:br>
              <a:rPr lang="es-ES_tradnl" sz="2000" dirty="0">
                <a:latin typeface="Calibri" panose="020F0502020204030204" pitchFamily="34" charset="0"/>
              </a:rPr>
            </a:br>
            <a:r>
              <a:rPr lang="es-ES_tradnl" sz="1600" dirty="0">
                <a:latin typeface="Calibri" panose="020F0502020204030204" pitchFamily="34" charset="0"/>
              </a:rPr>
              <a:t>1ra. 3ra.  y 4ta. Circunscripción</a:t>
            </a:r>
            <a:r>
              <a:rPr lang="es-ES_tradnl" sz="2000" dirty="0">
                <a:latin typeface="Calibri" panose="020F0502020204030204" pitchFamily="34" charset="0"/>
              </a:rPr>
              <a:t/>
            </a:r>
            <a:br>
              <a:rPr lang="es-ES_tradnl" sz="2000" dirty="0">
                <a:latin typeface="Calibri" panose="020F0502020204030204" pitchFamily="34" charset="0"/>
              </a:rPr>
            </a:br>
            <a:endParaRPr lang="es-AR" sz="2000" dirty="0">
              <a:latin typeface="Calibri" panose="020F0502020204030204" pitchFamily="34" charset="0"/>
            </a:endParaRPr>
          </a:p>
        </p:txBody>
      </p:sp>
      <p:pic>
        <p:nvPicPr>
          <p:cNvPr id="5" name="Imagen 4">
            <a:extLst>
              <a:ext uri="{FF2B5EF4-FFF2-40B4-BE49-F238E27FC236}">
                <a16:creationId xmlns:a16="http://schemas.microsoft.com/office/drawing/2014/main" xmlns="" id="{14845BAE-93AF-401A-87E7-5AAD567A0C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4706676"/>
            <a:ext cx="2195648" cy="306500"/>
          </a:xfrm>
          <a:prstGeom prst="rect">
            <a:avLst/>
          </a:prstGeom>
        </p:spPr>
      </p:pic>
      <p:pic>
        <p:nvPicPr>
          <p:cNvPr id="7" name="Imagen 6">
            <a:extLst>
              <a:ext uri="{FF2B5EF4-FFF2-40B4-BE49-F238E27FC236}">
                <a16:creationId xmlns:a16="http://schemas.microsoft.com/office/drawing/2014/main" xmlns="" id="{B2BC4E39-FE0B-4AE9-A03B-DD70220C89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90" y="0"/>
            <a:ext cx="2697667" cy="1931663"/>
          </a:xfrm>
          <a:prstGeom prst="rect">
            <a:avLst/>
          </a:prstGeom>
        </p:spPr>
      </p:pic>
    </p:spTree>
    <p:extLst>
      <p:ext uri="{BB962C8B-B14F-4D97-AF65-F5344CB8AC3E}">
        <p14:creationId xmlns:p14="http://schemas.microsoft.com/office/powerpoint/2010/main" val="1060630693"/>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B2BC4E39-FE0B-4AE9-A03B-DD70220C8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6" y="10339"/>
            <a:ext cx="2260264" cy="1618461"/>
          </a:xfrm>
          <a:prstGeom prst="rect">
            <a:avLst/>
          </a:prstGeom>
        </p:spPr>
      </p:pic>
      <p:sp>
        <p:nvSpPr>
          <p:cNvPr id="4" name="CuadroTexto 3">
            <a:extLst>
              <a:ext uri="{FF2B5EF4-FFF2-40B4-BE49-F238E27FC236}">
                <a16:creationId xmlns:a16="http://schemas.microsoft.com/office/drawing/2014/main" xmlns="" id="{D250020C-3813-4099-BF55-CC275BECD4EC}"/>
              </a:ext>
            </a:extLst>
          </p:cNvPr>
          <p:cNvSpPr txBox="1"/>
          <p:nvPr/>
        </p:nvSpPr>
        <p:spPr>
          <a:xfrm>
            <a:off x="599489" y="1628800"/>
            <a:ext cx="7945021" cy="1477328"/>
          </a:xfrm>
          <a:prstGeom prst="rect">
            <a:avLst/>
          </a:prstGeom>
          <a:noFill/>
        </p:spPr>
        <p:txBody>
          <a:bodyPr wrap="square" rtlCol="0">
            <a:spAutoFit/>
          </a:bodyPr>
          <a:lstStyle/>
          <a:p>
            <a:r>
              <a:rPr lang="es-AR" sz="2000" b="1" dirty="0">
                <a:latin typeface="Calibri" panose="020F0502020204030204" pitchFamily="34" charset="0"/>
              </a:rPr>
              <a:t>Pantalla 1.</a:t>
            </a:r>
            <a:r>
              <a:rPr lang="es-AR" sz="2000" dirty="0">
                <a:latin typeface="Calibri" panose="020F0502020204030204" pitchFamily="34" charset="0"/>
              </a:rPr>
              <a:t>  </a:t>
            </a:r>
            <a:r>
              <a:rPr lang="es-AR" sz="2000" b="1" dirty="0">
                <a:latin typeface="Calibri" panose="020F0502020204030204" pitchFamily="34" charset="0"/>
              </a:rPr>
              <a:t>Datos del inmueble. Posibles inconsistencias.</a:t>
            </a:r>
          </a:p>
          <a:p>
            <a:pPr algn="just"/>
            <a:r>
              <a:rPr lang="es-AR" sz="1400" dirty="0">
                <a:latin typeface="Calibri" panose="020F0502020204030204" pitchFamily="34" charset="0"/>
              </a:rPr>
              <a:t>Ud. puede encontrarse con  que el </a:t>
            </a:r>
            <a:r>
              <a:rPr lang="es-AR" sz="1400" b="1" dirty="0">
                <a:latin typeface="Calibri" panose="020F0502020204030204" pitchFamily="34" charset="0"/>
              </a:rPr>
              <a:t>NÚMERO DE MATRÍCULA NO EXISTE, en ese caso</a:t>
            </a:r>
            <a:r>
              <a:rPr lang="es-AR" sz="1400" dirty="0">
                <a:latin typeface="Calibri" panose="020F0502020204030204" pitchFamily="34" charset="0"/>
              </a:rPr>
              <a:t>: </a:t>
            </a:r>
          </a:p>
          <a:p>
            <a:pPr algn="just"/>
            <a:r>
              <a:rPr lang="es-AR" sz="1400" dirty="0">
                <a:latin typeface="Calibri" panose="020F0502020204030204" pitchFamily="34" charset="0"/>
              </a:rPr>
              <a:t>a) se mostrará un mensaje con un fondo color SALMÓN que indicará que la matrícula NO FUE ENCONTRADA.</a:t>
            </a:r>
          </a:p>
          <a:p>
            <a:pPr algn="just"/>
            <a:r>
              <a:rPr lang="es-AR" sz="1400" dirty="0">
                <a:latin typeface="Calibri" panose="020F0502020204030204" pitchFamily="34" charset="0"/>
              </a:rPr>
              <a:t>b) podrá continuar pero el sistema no podrá acompañarlo mostrándole la información de titulares, los que deberá cargar manualmente.</a:t>
            </a:r>
          </a:p>
        </p:txBody>
      </p:sp>
      <p:pic>
        <p:nvPicPr>
          <p:cNvPr id="6" name="Imagen 5">
            <a:extLst>
              <a:ext uri="{FF2B5EF4-FFF2-40B4-BE49-F238E27FC236}">
                <a16:creationId xmlns:a16="http://schemas.microsoft.com/office/drawing/2014/main" xmlns="" id="{9848AE34-E6B5-4E62-91A9-23070492F43C}"/>
              </a:ext>
            </a:extLst>
          </p:cNvPr>
          <p:cNvPicPr/>
          <p:nvPr/>
        </p:nvPicPr>
        <p:blipFill>
          <a:blip r:embed="rId4"/>
          <a:stretch>
            <a:fillRect/>
          </a:stretch>
        </p:blipFill>
        <p:spPr>
          <a:xfrm>
            <a:off x="467545" y="3429000"/>
            <a:ext cx="8424936" cy="2927029"/>
          </a:xfrm>
          <a:prstGeom prst="rect">
            <a:avLst/>
          </a:prstGeom>
        </p:spPr>
      </p:pic>
      <p:sp>
        <p:nvSpPr>
          <p:cNvPr id="9" name="5 Rectángulo">
            <a:extLst>
              <a:ext uri="{FF2B5EF4-FFF2-40B4-BE49-F238E27FC236}">
                <a16:creationId xmlns:a16="http://schemas.microsoft.com/office/drawing/2014/main" xmlns="" id="{ED872C14-941A-4128-B906-A5CA96AC24F8}"/>
              </a:ext>
            </a:extLst>
          </p:cNvPr>
          <p:cNvSpPr/>
          <p:nvPr/>
        </p:nvSpPr>
        <p:spPr>
          <a:xfrm>
            <a:off x="2492867" y="303039"/>
            <a:ext cx="5269519" cy="707886"/>
          </a:xfrm>
          <a:prstGeom prst="rect">
            <a:avLst/>
          </a:prstGeom>
          <a:noFill/>
        </p:spPr>
        <p:txBody>
          <a:bodyPr wrap="none" lIns="91440" tIns="45720" rIns="91440" bIns="45720">
            <a:spAutoFit/>
          </a:bodyPr>
          <a:lstStyle/>
          <a:p>
            <a:pPr algn="ctr"/>
            <a:r>
              <a:rPr lang="es-ES" sz="2000" b="1" dirty="0">
                <a:ln w="1905"/>
                <a:solidFill>
                  <a:schemeClr val="tx2"/>
                </a:solidFill>
                <a:effectLst>
                  <a:innerShdw blurRad="69850" dist="43180" dir="5400000">
                    <a:srgbClr val="000000">
                      <a:alpha val="65000"/>
                    </a:srgbClr>
                  </a:innerShdw>
                </a:effectLst>
                <a:latin typeface="Calibri" pitchFamily="34" charset="0"/>
                <a:cs typeface="Calibri" pitchFamily="34" charset="0"/>
              </a:rPr>
              <a:t>SIRC 2.0 CERTIFICADOS ON-LINE</a:t>
            </a:r>
          </a:p>
          <a:p>
            <a:pPr algn="ctr"/>
            <a:r>
              <a:rPr lang="es-ES" sz="2000" b="1" dirty="0">
                <a:ln w="1905"/>
                <a:effectLst>
                  <a:innerShdw blurRad="69850" dist="43180" dir="5400000">
                    <a:srgbClr val="000000">
                      <a:alpha val="65000"/>
                    </a:srgbClr>
                  </a:innerShdw>
                </a:effectLst>
                <a:latin typeface="Calibri" pitchFamily="34" charset="0"/>
                <a:cs typeface="Calibri" pitchFamily="34" charset="0"/>
              </a:rPr>
              <a:t>Carga de datos en la rogatoria de CERTIFICADOS</a:t>
            </a:r>
            <a:endParaRPr lang="es-ES" sz="2000" b="1" cap="none" spc="0" dirty="0">
              <a:ln w="1905"/>
              <a:effectLst>
                <a:innerShdw blurRad="69850" dist="43180" dir="5400000">
                  <a:srgbClr val="000000">
                    <a:alpha val="65000"/>
                  </a:srgbClr>
                </a:innerShdw>
              </a:effectLst>
              <a:latin typeface="Calibri" pitchFamily="34" charset="0"/>
              <a:cs typeface="Calibri" pitchFamily="34" charset="0"/>
            </a:endParaRPr>
          </a:p>
        </p:txBody>
      </p:sp>
    </p:spTree>
    <p:extLst>
      <p:ext uri="{BB962C8B-B14F-4D97-AF65-F5344CB8AC3E}">
        <p14:creationId xmlns:p14="http://schemas.microsoft.com/office/powerpoint/2010/main" val="4117173625"/>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B2BC4E39-FE0B-4AE9-A03B-DD70220C8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6" y="10339"/>
            <a:ext cx="2260264" cy="1618461"/>
          </a:xfrm>
          <a:prstGeom prst="rect">
            <a:avLst/>
          </a:prstGeom>
        </p:spPr>
      </p:pic>
      <p:sp>
        <p:nvSpPr>
          <p:cNvPr id="4" name="CuadroTexto 3">
            <a:extLst>
              <a:ext uri="{FF2B5EF4-FFF2-40B4-BE49-F238E27FC236}">
                <a16:creationId xmlns:a16="http://schemas.microsoft.com/office/drawing/2014/main" xmlns="" id="{D250020C-3813-4099-BF55-CC275BECD4EC}"/>
              </a:ext>
            </a:extLst>
          </p:cNvPr>
          <p:cNvSpPr txBox="1"/>
          <p:nvPr/>
        </p:nvSpPr>
        <p:spPr>
          <a:xfrm>
            <a:off x="599489" y="1628800"/>
            <a:ext cx="7945021" cy="1908215"/>
          </a:xfrm>
          <a:prstGeom prst="rect">
            <a:avLst/>
          </a:prstGeom>
          <a:noFill/>
        </p:spPr>
        <p:txBody>
          <a:bodyPr wrap="square" rtlCol="0">
            <a:spAutoFit/>
          </a:bodyPr>
          <a:lstStyle/>
          <a:p>
            <a:pPr algn="just"/>
            <a:r>
              <a:rPr lang="es-AR" sz="2000" b="1" dirty="0">
                <a:latin typeface="Calibri" panose="020F0502020204030204" pitchFamily="34" charset="0"/>
              </a:rPr>
              <a:t>Pantalla 1.</a:t>
            </a:r>
            <a:r>
              <a:rPr lang="es-AR" sz="2000" dirty="0">
                <a:latin typeface="Calibri" panose="020F0502020204030204" pitchFamily="34" charset="0"/>
              </a:rPr>
              <a:t>  </a:t>
            </a:r>
            <a:r>
              <a:rPr lang="es-AR" sz="2000" b="1" dirty="0">
                <a:latin typeface="Calibri" panose="020F0502020204030204" pitchFamily="34" charset="0"/>
              </a:rPr>
              <a:t>Motivo </a:t>
            </a:r>
            <a:r>
              <a:rPr lang="es-AR" sz="2000" dirty="0">
                <a:latin typeface="Calibri" panose="020F0502020204030204" pitchFamily="34" charset="0"/>
              </a:rPr>
              <a:t>del certificado Ley</a:t>
            </a:r>
          </a:p>
          <a:p>
            <a:pPr algn="just"/>
            <a:r>
              <a:rPr lang="es-AR" sz="1400" dirty="0">
                <a:latin typeface="Calibri" panose="020F0502020204030204" pitchFamily="34" charset="0"/>
              </a:rPr>
              <a:t>Se podrá INVOCAR MAS DE UN MOTIVO POR CERTIFICADO .</a:t>
            </a:r>
          </a:p>
          <a:p>
            <a:pPr algn="just"/>
            <a:r>
              <a:rPr lang="es-AR" sz="1400" dirty="0">
                <a:latin typeface="Calibri" panose="020F0502020204030204" pitchFamily="34" charset="0"/>
              </a:rPr>
              <a:t>Por cada motivo que se seleccione se deberá indicar PARTE A AFECTAR, TIPO DE PARTE Y LAS SUPERFICIES RESPECTIVAS.</a:t>
            </a:r>
          </a:p>
          <a:p>
            <a:pPr algn="just"/>
            <a:r>
              <a:rPr lang="es-AR" sz="1400" b="1" dirty="0">
                <a:latin typeface="Calibri" panose="020F0502020204030204" pitchFamily="34" charset="0"/>
              </a:rPr>
              <a:t>AFOROS</a:t>
            </a:r>
            <a:r>
              <a:rPr lang="es-AR" sz="1400" dirty="0">
                <a:latin typeface="Calibri" panose="020F0502020204030204" pitchFamily="34" charset="0"/>
              </a:rPr>
              <a:t> </a:t>
            </a:r>
            <a:r>
              <a:rPr lang="es-AR" sz="1400" b="1" dirty="0">
                <a:latin typeface="Calibri" panose="020F0502020204030204" pitchFamily="34" charset="0"/>
              </a:rPr>
              <a:t>(tasa y sobretasa): </a:t>
            </a:r>
            <a:r>
              <a:rPr lang="es-AR" sz="1400" dirty="0">
                <a:latin typeface="Calibri" panose="020F0502020204030204" pitchFamily="34" charset="0"/>
              </a:rPr>
              <a:t>Se deberá tener en cuenta lo establecido por la Ley 9022 y 6279 punto VIII certificados e Informes. Tipo de Acto: punto 4 : En el caso de Sometimiento a PH o PHE o Fraccionamiento, se cobrará por cada unidad o fracción de la que se disponga simultáneamente. Por cada inhibición que se informe sea titular o no… (se abonará aforos respectivos).</a:t>
            </a:r>
          </a:p>
        </p:txBody>
      </p:sp>
      <p:grpSp>
        <p:nvGrpSpPr>
          <p:cNvPr id="10" name="Grupo 9">
            <a:extLst>
              <a:ext uri="{FF2B5EF4-FFF2-40B4-BE49-F238E27FC236}">
                <a16:creationId xmlns:a16="http://schemas.microsoft.com/office/drawing/2014/main" xmlns="" id="{3CB27F2F-1DDF-4ED5-8058-57D88C2D1EBD}"/>
              </a:ext>
            </a:extLst>
          </p:cNvPr>
          <p:cNvGrpSpPr/>
          <p:nvPr/>
        </p:nvGrpSpPr>
        <p:grpSpPr>
          <a:xfrm>
            <a:off x="683568" y="3444682"/>
            <a:ext cx="7560839" cy="3224678"/>
            <a:chOff x="516954" y="3214926"/>
            <a:chExt cx="8161605" cy="3542582"/>
          </a:xfrm>
        </p:grpSpPr>
        <p:pic>
          <p:nvPicPr>
            <p:cNvPr id="2" name="Imagen 1">
              <a:extLst>
                <a:ext uri="{FF2B5EF4-FFF2-40B4-BE49-F238E27FC236}">
                  <a16:creationId xmlns:a16="http://schemas.microsoft.com/office/drawing/2014/main" xmlns="" id="{70461BD4-71AF-4758-A140-C415583A6B20}"/>
                </a:ext>
              </a:extLst>
            </p:cNvPr>
            <p:cNvPicPr>
              <a:picLocks noChangeAspect="1"/>
            </p:cNvPicPr>
            <p:nvPr/>
          </p:nvPicPr>
          <p:blipFill>
            <a:blip r:embed="rId4"/>
            <a:stretch>
              <a:fillRect/>
            </a:stretch>
          </p:blipFill>
          <p:spPr>
            <a:xfrm>
              <a:off x="516954" y="3214926"/>
              <a:ext cx="8161605" cy="2757392"/>
            </a:xfrm>
            <a:prstGeom prst="rect">
              <a:avLst/>
            </a:prstGeom>
          </p:spPr>
        </p:pic>
        <p:pic>
          <p:nvPicPr>
            <p:cNvPr id="5" name="Imagen 4">
              <a:extLst>
                <a:ext uri="{FF2B5EF4-FFF2-40B4-BE49-F238E27FC236}">
                  <a16:creationId xmlns:a16="http://schemas.microsoft.com/office/drawing/2014/main" xmlns="" id="{27B37941-17AB-42B7-A3BC-7400B684C363}"/>
                </a:ext>
              </a:extLst>
            </p:cNvPr>
            <p:cNvPicPr>
              <a:picLocks noChangeAspect="1"/>
            </p:cNvPicPr>
            <p:nvPr/>
          </p:nvPicPr>
          <p:blipFill>
            <a:blip r:embed="rId5"/>
            <a:stretch>
              <a:fillRect/>
            </a:stretch>
          </p:blipFill>
          <p:spPr>
            <a:xfrm>
              <a:off x="1226261" y="3688977"/>
              <a:ext cx="5167405" cy="3068531"/>
            </a:xfrm>
            <a:prstGeom prst="rect">
              <a:avLst/>
            </a:prstGeom>
          </p:spPr>
        </p:pic>
      </p:grpSp>
      <p:sp>
        <p:nvSpPr>
          <p:cNvPr id="9" name="5 Rectángulo">
            <a:extLst>
              <a:ext uri="{FF2B5EF4-FFF2-40B4-BE49-F238E27FC236}">
                <a16:creationId xmlns:a16="http://schemas.microsoft.com/office/drawing/2014/main" xmlns="" id="{C9277D20-CA4C-45E2-A1A2-A979D376B3B9}"/>
              </a:ext>
            </a:extLst>
          </p:cNvPr>
          <p:cNvSpPr/>
          <p:nvPr/>
        </p:nvSpPr>
        <p:spPr>
          <a:xfrm>
            <a:off x="2492867" y="303039"/>
            <a:ext cx="5269519" cy="707886"/>
          </a:xfrm>
          <a:prstGeom prst="rect">
            <a:avLst/>
          </a:prstGeom>
          <a:noFill/>
        </p:spPr>
        <p:txBody>
          <a:bodyPr wrap="none" lIns="91440" tIns="45720" rIns="91440" bIns="45720">
            <a:spAutoFit/>
          </a:bodyPr>
          <a:lstStyle/>
          <a:p>
            <a:pPr algn="ctr"/>
            <a:r>
              <a:rPr lang="es-ES" sz="2000" b="1" dirty="0">
                <a:ln w="1905"/>
                <a:solidFill>
                  <a:schemeClr val="tx2"/>
                </a:solidFill>
                <a:effectLst>
                  <a:innerShdw blurRad="69850" dist="43180" dir="5400000">
                    <a:srgbClr val="000000">
                      <a:alpha val="65000"/>
                    </a:srgbClr>
                  </a:innerShdw>
                </a:effectLst>
                <a:latin typeface="Calibri" pitchFamily="34" charset="0"/>
                <a:cs typeface="Calibri" pitchFamily="34" charset="0"/>
              </a:rPr>
              <a:t>SIRC 2.0 CERTIFICADOS ON-LINE</a:t>
            </a:r>
          </a:p>
          <a:p>
            <a:pPr algn="ctr"/>
            <a:r>
              <a:rPr lang="es-ES" sz="2000" b="1" dirty="0">
                <a:ln w="1905"/>
                <a:effectLst>
                  <a:innerShdw blurRad="69850" dist="43180" dir="5400000">
                    <a:srgbClr val="000000">
                      <a:alpha val="65000"/>
                    </a:srgbClr>
                  </a:innerShdw>
                </a:effectLst>
                <a:latin typeface="Calibri" pitchFamily="34" charset="0"/>
                <a:cs typeface="Calibri" pitchFamily="34" charset="0"/>
              </a:rPr>
              <a:t>Carga de datos en la rogatoria de CERTIFICADOS</a:t>
            </a:r>
            <a:endParaRPr lang="es-ES" sz="2000" b="1" cap="none" spc="0" dirty="0">
              <a:ln w="1905"/>
              <a:effectLst>
                <a:innerShdw blurRad="69850" dist="43180" dir="5400000">
                  <a:srgbClr val="000000">
                    <a:alpha val="65000"/>
                  </a:srgbClr>
                </a:innerShdw>
              </a:effectLst>
              <a:latin typeface="Calibri" pitchFamily="34" charset="0"/>
              <a:cs typeface="Calibri" pitchFamily="34" charset="0"/>
            </a:endParaRPr>
          </a:p>
        </p:txBody>
      </p:sp>
    </p:spTree>
    <p:extLst>
      <p:ext uri="{BB962C8B-B14F-4D97-AF65-F5344CB8AC3E}">
        <p14:creationId xmlns:p14="http://schemas.microsoft.com/office/powerpoint/2010/main" val="1861755672"/>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B2BC4E39-FE0B-4AE9-A03B-DD70220C8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6" y="10339"/>
            <a:ext cx="2260264" cy="1618461"/>
          </a:xfrm>
          <a:prstGeom prst="rect">
            <a:avLst/>
          </a:prstGeom>
        </p:spPr>
      </p:pic>
      <p:sp>
        <p:nvSpPr>
          <p:cNvPr id="4" name="CuadroTexto 3">
            <a:extLst>
              <a:ext uri="{FF2B5EF4-FFF2-40B4-BE49-F238E27FC236}">
                <a16:creationId xmlns:a16="http://schemas.microsoft.com/office/drawing/2014/main" xmlns="" id="{D250020C-3813-4099-BF55-CC275BECD4EC}"/>
              </a:ext>
            </a:extLst>
          </p:cNvPr>
          <p:cNvSpPr txBox="1"/>
          <p:nvPr/>
        </p:nvSpPr>
        <p:spPr>
          <a:xfrm>
            <a:off x="599489" y="1628800"/>
            <a:ext cx="7945021" cy="1261884"/>
          </a:xfrm>
          <a:prstGeom prst="rect">
            <a:avLst/>
          </a:prstGeom>
          <a:noFill/>
        </p:spPr>
        <p:txBody>
          <a:bodyPr wrap="square" rtlCol="0">
            <a:spAutoFit/>
          </a:bodyPr>
          <a:lstStyle/>
          <a:p>
            <a:r>
              <a:rPr lang="es-AR" sz="2000" b="1" dirty="0">
                <a:latin typeface="Calibri" panose="020F0502020204030204" pitchFamily="34" charset="0"/>
              </a:rPr>
              <a:t>Pantalla 1.</a:t>
            </a:r>
            <a:r>
              <a:rPr lang="es-AR" sz="2000" dirty="0">
                <a:latin typeface="Calibri" panose="020F0502020204030204" pitchFamily="34" charset="0"/>
              </a:rPr>
              <a:t>  </a:t>
            </a:r>
            <a:r>
              <a:rPr lang="es-AR" sz="2000" b="1" dirty="0">
                <a:latin typeface="Calibri" panose="020F0502020204030204" pitchFamily="34" charset="0"/>
              </a:rPr>
              <a:t>Motivo </a:t>
            </a:r>
            <a:r>
              <a:rPr lang="es-AR" sz="2000" dirty="0">
                <a:latin typeface="Calibri" panose="020F0502020204030204" pitchFamily="34" charset="0"/>
              </a:rPr>
              <a:t>del certificado Ley</a:t>
            </a:r>
          </a:p>
          <a:p>
            <a:r>
              <a:rPr lang="es-AR" sz="1400" b="1" dirty="0">
                <a:latin typeface="Calibri" panose="020F0502020204030204" pitchFamily="34" charset="0"/>
              </a:rPr>
              <a:t>SELECTOR parte a afectar:</a:t>
            </a:r>
          </a:p>
          <a:p>
            <a:pPr marL="342900" indent="-342900">
              <a:buFont typeface="+mj-lt"/>
              <a:buAutoNum type="alphaUcPeriod"/>
            </a:pPr>
            <a:r>
              <a:rPr lang="es-AR" sz="1400" b="1" dirty="0">
                <a:latin typeface="Calibri" panose="020F0502020204030204" pitchFamily="34" charset="0"/>
              </a:rPr>
              <a:t>TOTALIDAD</a:t>
            </a:r>
            <a:r>
              <a:rPr lang="es-AR" sz="1400" dirty="0">
                <a:latin typeface="Calibri" panose="020F0502020204030204" pitchFamily="34" charset="0"/>
              </a:rPr>
              <a:t>: se deberán completar los campos de </a:t>
            </a:r>
            <a:r>
              <a:rPr lang="es-AR" sz="1400" dirty="0" err="1">
                <a:latin typeface="Calibri" panose="020F0502020204030204" pitchFamily="34" charset="0"/>
              </a:rPr>
              <a:t>sup</a:t>
            </a:r>
            <a:r>
              <a:rPr lang="es-AR" sz="1400" dirty="0">
                <a:latin typeface="Calibri" panose="020F0502020204030204" pitchFamily="34" charset="0"/>
              </a:rPr>
              <a:t>. según título y según plano.</a:t>
            </a:r>
          </a:p>
          <a:p>
            <a:pPr marL="342900" indent="-342900">
              <a:buFont typeface="+mj-lt"/>
              <a:buAutoNum type="alphaUcPeriod"/>
            </a:pPr>
            <a:r>
              <a:rPr lang="es-ES_tradnl" sz="1400" b="1" dirty="0">
                <a:latin typeface="Calibri" panose="020F0502020204030204" pitchFamily="34" charset="0"/>
              </a:rPr>
              <a:t>PARTE</a:t>
            </a:r>
            <a:r>
              <a:rPr lang="es-ES_tradnl" sz="1400" dirty="0">
                <a:latin typeface="Calibri" panose="020F0502020204030204" pitchFamily="34" charset="0"/>
              </a:rPr>
              <a:t>:  a su vez se deberá indicar designación de la parte. </a:t>
            </a:r>
            <a:r>
              <a:rPr lang="es-ES_tradnl" sz="1400" dirty="0" err="1">
                <a:latin typeface="Calibri" panose="020F0502020204030204" pitchFamily="34" charset="0"/>
              </a:rPr>
              <a:t>Ej</a:t>
            </a:r>
            <a:r>
              <a:rPr lang="es-ES_tradnl" sz="1400" dirty="0">
                <a:latin typeface="Calibri" panose="020F0502020204030204" pitchFamily="34" charset="0"/>
              </a:rPr>
              <a:t>: Fracción, lote y Manzana, etc.</a:t>
            </a:r>
          </a:p>
          <a:p>
            <a:pPr marL="342900" indent="-342900">
              <a:buFont typeface="+mj-lt"/>
              <a:buAutoNum type="alphaUcPeriod"/>
            </a:pPr>
            <a:r>
              <a:rPr lang="es-ES_tradnl" sz="1400" b="1" dirty="0">
                <a:latin typeface="Calibri" panose="020F0502020204030204" pitchFamily="34" charset="0"/>
              </a:rPr>
              <a:t>RESTO</a:t>
            </a:r>
            <a:r>
              <a:rPr lang="es-ES_tradnl" sz="1400" dirty="0">
                <a:latin typeface="Calibri" panose="020F0502020204030204" pitchFamily="34" charset="0"/>
              </a:rPr>
              <a:t>: se deberán indicar las superficies respectivas.</a:t>
            </a:r>
          </a:p>
        </p:txBody>
      </p:sp>
      <p:pic>
        <p:nvPicPr>
          <p:cNvPr id="10" name="Imagen 9"/>
          <p:cNvPicPr/>
          <p:nvPr/>
        </p:nvPicPr>
        <p:blipFill>
          <a:blip r:embed="rId4"/>
          <a:stretch>
            <a:fillRect/>
          </a:stretch>
        </p:blipFill>
        <p:spPr>
          <a:xfrm>
            <a:off x="642916" y="2945413"/>
            <a:ext cx="1871296" cy="987643"/>
          </a:xfrm>
          <a:prstGeom prst="rect">
            <a:avLst/>
          </a:prstGeom>
        </p:spPr>
      </p:pic>
      <p:sp>
        <p:nvSpPr>
          <p:cNvPr id="3" name="CuadroTexto 2"/>
          <p:cNvSpPr txBox="1"/>
          <p:nvPr/>
        </p:nvSpPr>
        <p:spPr>
          <a:xfrm>
            <a:off x="2843808" y="2945413"/>
            <a:ext cx="5976664" cy="738664"/>
          </a:xfrm>
          <a:prstGeom prst="rect">
            <a:avLst/>
          </a:prstGeom>
          <a:noFill/>
        </p:spPr>
        <p:txBody>
          <a:bodyPr wrap="square" rtlCol="0">
            <a:spAutoFit/>
          </a:bodyPr>
          <a:lstStyle/>
          <a:p>
            <a:r>
              <a:rPr lang="es-ES_tradnl" sz="1400" b="1" dirty="0">
                <a:latin typeface="Calibri" panose="020F0502020204030204" pitchFamily="34" charset="0"/>
              </a:rPr>
              <a:t>En todos los casos las superficies se deberán consignar en metros cuadrados.</a:t>
            </a:r>
          </a:p>
          <a:p>
            <a:r>
              <a:rPr lang="es-ES_tradnl" sz="1400" dirty="0">
                <a:latin typeface="Calibri" panose="020F0502020204030204" pitchFamily="34" charset="0"/>
              </a:rPr>
              <a:t>Queda bajo responsabilidad del  notario la conversión de las medidas de superficie.-</a:t>
            </a:r>
            <a:endParaRPr lang="es-AR" sz="1400" dirty="0">
              <a:latin typeface="Calibri" panose="020F0502020204030204" pitchFamily="34" charset="0"/>
            </a:endParaRPr>
          </a:p>
        </p:txBody>
      </p:sp>
      <p:grpSp>
        <p:nvGrpSpPr>
          <p:cNvPr id="21" name="Grupo 20"/>
          <p:cNvGrpSpPr/>
          <p:nvPr/>
        </p:nvGrpSpPr>
        <p:grpSpPr>
          <a:xfrm>
            <a:off x="4473556" y="4077072"/>
            <a:ext cx="4346916" cy="1800200"/>
            <a:chOff x="4343738" y="4293096"/>
            <a:chExt cx="4346916" cy="1800200"/>
          </a:xfrm>
        </p:grpSpPr>
        <p:grpSp>
          <p:nvGrpSpPr>
            <p:cNvPr id="17" name="Grupo 16"/>
            <p:cNvGrpSpPr/>
            <p:nvPr/>
          </p:nvGrpSpPr>
          <p:grpSpPr>
            <a:xfrm>
              <a:off x="4343738" y="4293096"/>
              <a:ext cx="4346916" cy="1680413"/>
              <a:chOff x="4343738" y="3940488"/>
              <a:chExt cx="4346916" cy="1680413"/>
            </a:xfrm>
          </p:grpSpPr>
          <p:sp>
            <p:nvSpPr>
              <p:cNvPr id="14" name="CuadroTexto 13"/>
              <p:cNvSpPr txBox="1"/>
              <p:nvPr/>
            </p:nvSpPr>
            <p:spPr>
              <a:xfrm>
                <a:off x="4343738" y="3940488"/>
                <a:ext cx="4346916" cy="1384995"/>
              </a:xfrm>
              <a:prstGeom prst="rect">
                <a:avLst/>
              </a:prstGeom>
              <a:noFill/>
            </p:spPr>
            <p:txBody>
              <a:bodyPr wrap="square" rtlCol="0">
                <a:spAutoFit/>
              </a:bodyPr>
              <a:lstStyle/>
              <a:p>
                <a:r>
                  <a:rPr lang="es-ES_tradnl" sz="1400" b="1" dirty="0">
                    <a:latin typeface="Calibri" panose="020F0502020204030204" pitchFamily="34" charset="0"/>
                  </a:rPr>
                  <a:t>Como agregar un motivo al Certificado</a:t>
                </a:r>
              </a:p>
              <a:p>
                <a:r>
                  <a:rPr lang="es-ES_tradnl" sz="1400" b="1" dirty="0">
                    <a:latin typeface="Calibri" panose="020F0502020204030204" pitchFamily="34" charset="0"/>
                  </a:rPr>
                  <a:t>Agregar  motivos:</a:t>
                </a:r>
                <a:r>
                  <a:rPr lang="es-ES_tradnl" sz="1400" dirty="0">
                    <a:latin typeface="Calibri" panose="020F0502020204030204" pitchFamily="34" charset="0"/>
                  </a:rPr>
                  <a:t> En realidad se crea un  contenedor nuevo donde se podrá agregar un motivo nuevo, parte a afectar, tipo de parte y datos de superficies.</a:t>
                </a:r>
              </a:p>
              <a:p>
                <a:r>
                  <a:rPr lang="es-ES_tradnl" sz="1400" b="1" dirty="0">
                    <a:latin typeface="Calibri" panose="020F0502020204030204" pitchFamily="34" charset="0"/>
                  </a:rPr>
                  <a:t>Eliminar motivos:</a:t>
                </a:r>
                <a:r>
                  <a:rPr lang="es-ES_tradnl" sz="1400" dirty="0">
                    <a:latin typeface="Calibri" panose="020F0502020204030204" pitchFamily="34" charset="0"/>
                  </a:rPr>
                  <a:t> Al pulsar en eliminar lo se que borra es el contenedor con todos los datos cargados.</a:t>
                </a:r>
              </a:p>
            </p:txBody>
          </p:sp>
          <p:pic>
            <p:nvPicPr>
              <p:cNvPr id="15" name="Imagen 14"/>
              <p:cNvPicPr>
                <a:picLocks noChangeAspect="1"/>
              </p:cNvPicPr>
              <p:nvPr/>
            </p:nvPicPr>
            <p:blipFill>
              <a:blip r:embed="rId5"/>
              <a:stretch>
                <a:fillRect/>
              </a:stretch>
            </p:blipFill>
            <p:spPr>
              <a:xfrm>
                <a:off x="5398272" y="5373216"/>
                <a:ext cx="1105054" cy="247685"/>
              </a:xfrm>
              <a:prstGeom prst="rect">
                <a:avLst/>
              </a:prstGeom>
            </p:spPr>
          </p:pic>
          <p:pic>
            <p:nvPicPr>
              <p:cNvPr id="16" name="Imagen 15"/>
              <p:cNvPicPr>
                <a:picLocks noChangeAspect="1"/>
              </p:cNvPicPr>
              <p:nvPr/>
            </p:nvPicPr>
            <p:blipFill>
              <a:blip r:embed="rId6"/>
              <a:stretch>
                <a:fillRect/>
              </a:stretch>
            </p:blipFill>
            <p:spPr>
              <a:xfrm>
                <a:off x="6838432" y="5397033"/>
                <a:ext cx="685896" cy="200053"/>
              </a:xfrm>
              <a:prstGeom prst="rect">
                <a:avLst/>
              </a:prstGeom>
              <a:ln>
                <a:solidFill>
                  <a:schemeClr val="tx2"/>
                </a:solidFill>
              </a:ln>
            </p:spPr>
          </p:pic>
        </p:grpSp>
        <p:sp>
          <p:nvSpPr>
            <p:cNvPr id="18" name="Rectángulo 17"/>
            <p:cNvSpPr/>
            <p:nvPr/>
          </p:nvSpPr>
          <p:spPr>
            <a:xfrm>
              <a:off x="4343738" y="4293096"/>
              <a:ext cx="4346916"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grpSp>
        <p:nvGrpSpPr>
          <p:cNvPr id="20" name="Grupo 19"/>
          <p:cNvGrpSpPr/>
          <p:nvPr/>
        </p:nvGrpSpPr>
        <p:grpSpPr>
          <a:xfrm>
            <a:off x="179512" y="4780768"/>
            <a:ext cx="3677762" cy="1672568"/>
            <a:chOff x="179512" y="4627897"/>
            <a:chExt cx="3677762" cy="1759056"/>
          </a:xfrm>
        </p:grpSpPr>
        <p:grpSp>
          <p:nvGrpSpPr>
            <p:cNvPr id="13" name="Grupo 12"/>
            <p:cNvGrpSpPr/>
            <p:nvPr/>
          </p:nvGrpSpPr>
          <p:grpSpPr>
            <a:xfrm>
              <a:off x="179512" y="4627897"/>
              <a:ext cx="3677762" cy="1673550"/>
              <a:chOff x="716895" y="4261385"/>
              <a:chExt cx="3677762" cy="1673550"/>
            </a:xfrm>
          </p:grpSpPr>
          <p:pic>
            <p:nvPicPr>
              <p:cNvPr id="11" name="Imagen 10"/>
              <p:cNvPicPr>
                <a:picLocks noChangeAspect="1"/>
              </p:cNvPicPr>
              <p:nvPr/>
            </p:nvPicPr>
            <p:blipFill>
              <a:blip r:embed="rId7"/>
              <a:stretch>
                <a:fillRect/>
              </a:stretch>
            </p:blipFill>
            <p:spPr>
              <a:xfrm>
                <a:off x="2487059" y="4791199"/>
                <a:ext cx="1533271" cy="1143736"/>
              </a:xfrm>
              <a:prstGeom prst="rect">
                <a:avLst/>
              </a:prstGeom>
            </p:spPr>
          </p:pic>
          <p:sp>
            <p:nvSpPr>
              <p:cNvPr id="12" name="CuadroTexto 11"/>
              <p:cNvSpPr txBox="1"/>
              <p:nvPr/>
            </p:nvSpPr>
            <p:spPr>
              <a:xfrm>
                <a:off x="716895" y="4261385"/>
                <a:ext cx="3677762" cy="1600438"/>
              </a:xfrm>
              <a:prstGeom prst="rect">
                <a:avLst/>
              </a:prstGeom>
              <a:noFill/>
            </p:spPr>
            <p:txBody>
              <a:bodyPr wrap="square" rtlCol="0">
                <a:spAutoFit/>
              </a:bodyPr>
              <a:lstStyle/>
              <a:p>
                <a:r>
                  <a:rPr lang="es-ES_tradnl" sz="1400" b="1" dirty="0">
                    <a:latin typeface="Calibri" panose="020F0502020204030204" pitchFamily="34" charset="0"/>
                  </a:rPr>
                  <a:t>Cuando se selecciona PARTE</a:t>
                </a:r>
              </a:p>
              <a:p>
                <a:r>
                  <a:rPr lang="es-ES_tradnl" sz="1400" dirty="0">
                    <a:latin typeface="Calibri" panose="020F0502020204030204" pitchFamily="34" charset="0"/>
                  </a:rPr>
                  <a:t>El sistema nos permite identificar tipo de parte: </a:t>
                </a:r>
              </a:p>
              <a:p>
                <a:pPr marL="342900" indent="-342900">
                  <a:buFont typeface="+mj-lt"/>
                  <a:buAutoNum type="arabicPeriod"/>
                </a:pPr>
                <a:r>
                  <a:rPr lang="es-ES_tradnl" sz="1400" dirty="0">
                    <a:latin typeface="Calibri" panose="020F0502020204030204" pitchFamily="34" charset="0"/>
                  </a:rPr>
                  <a:t>Fracción</a:t>
                </a:r>
              </a:p>
              <a:p>
                <a:pPr marL="342900" indent="-342900">
                  <a:buFont typeface="+mj-lt"/>
                  <a:buAutoNum type="arabicPeriod"/>
                </a:pPr>
                <a:r>
                  <a:rPr lang="es-ES_tradnl" sz="1400" dirty="0">
                    <a:latin typeface="Calibri" panose="020F0502020204030204" pitchFamily="34" charset="0"/>
                  </a:rPr>
                  <a:t>Indivisa</a:t>
                </a:r>
              </a:p>
              <a:p>
                <a:pPr marL="342900" indent="-342900">
                  <a:buFont typeface="+mj-lt"/>
                  <a:buAutoNum type="arabicPeriod"/>
                </a:pPr>
                <a:r>
                  <a:rPr lang="es-ES_tradnl" sz="1400" dirty="0">
                    <a:latin typeface="Calibri" panose="020F0502020204030204" pitchFamily="34" charset="0"/>
                  </a:rPr>
                  <a:t>Lote</a:t>
                </a:r>
              </a:p>
              <a:p>
                <a:pPr marL="342900" indent="-342900">
                  <a:buFont typeface="+mj-lt"/>
                  <a:buAutoNum type="arabicPeriod"/>
                </a:pPr>
                <a:r>
                  <a:rPr lang="es-ES_tradnl" sz="1400" dirty="0">
                    <a:latin typeface="Calibri" panose="020F0502020204030204" pitchFamily="34" charset="0"/>
                  </a:rPr>
                  <a:t>Polígono</a:t>
                </a:r>
              </a:p>
              <a:p>
                <a:pPr marL="342900" indent="-342900">
                  <a:buFont typeface="+mj-lt"/>
                  <a:buAutoNum type="arabicPeriod"/>
                </a:pPr>
                <a:r>
                  <a:rPr lang="es-ES_tradnl" sz="1400" dirty="0">
                    <a:latin typeface="Calibri" panose="020F0502020204030204" pitchFamily="34" charset="0"/>
                  </a:rPr>
                  <a:t>Unidad</a:t>
                </a:r>
                <a:endParaRPr lang="es-AR" sz="1400" dirty="0">
                  <a:latin typeface="Calibri" panose="020F0502020204030204" pitchFamily="34" charset="0"/>
                </a:endParaRPr>
              </a:p>
            </p:txBody>
          </p:sp>
        </p:grpSp>
        <p:sp>
          <p:nvSpPr>
            <p:cNvPr id="19" name="Rectángulo 18"/>
            <p:cNvSpPr/>
            <p:nvPr/>
          </p:nvSpPr>
          <p:spPr>
            <a:xfrm>
              <a:off x="179512" y="4627897"/>
              <a:ext cx="3677762" cy="175905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22" name="5 Rectángulo">
            <a:extLst>
              <a:ext uri="{FF2B5EF4-FFF2-40B4-BE49-F238E27FC236}">
                <a16:creationId xmlns:a16="http://schemas.microsoft.com/office/drawing/2014/main" xmlns="" id="{AF727446-09DE-4985-88BC-E27CCC3D5B0C}"/>
              </a:ext>
            </a:extLst>
          </p:cNvPr>
          <p:cNvSpPr/>
          <p:nvPr/>
        </p:nvSpPr>
        <p:spPr>
          <a:xfrm>
            <a:off x="2492867" y="303039"/>
            <a:ext cx="5269519" cy="707886"/>
          </a:xfrm>
          <a:prstGeom prst="rect">
            <a:avLst/>
          </a:prstGeom>
          <a:noFill/>
        </p:spPr>
        <p:txBody>
          <a:bodyPr wrap="none" lIns="91440" tIns="45720" rIns="91440" bIns="45720">
            <a:spAutoFit/>
          </a:bodyPr>
          <a:lstStyle/>
          <a:p>
            <a:pPr algn="ctr"/>
            <a:r>
              <a:rPr lang="es-ES" sz="2000" b="1" dirty="0">
                <a:ln w="1905"/>
                <a:solidFill>
                  <a:schemeClr val="tx2"/>
                </a:solidFill>
                <a:effectLst>
                  <a:innerShdw blurRad="69850" dist="43180" dir="5400000">
                    <a:srgbClr val="000000">
                      <a:alpha val="65000"/>
                    </a:srgbClr>
                  </a:innerShdw>
                </a:effectLst>
                <a:latin typeface="Calibri" pitchFamily="34" charset="0"/>
                <a:cs typeface="Calibri" pitchFamily="34" charset="0"/>
              </a:rPr>
              <a:t>SIRC 2.0 CERTIFICADOS ON-LINE</a:t>
            </a:r>
          </a:p>
          <a:p>
            <a:pPr algn="ctr"/>
            <a:r>
              <a:rPr lang="es-ES" sz="2000" b="1" dirty="0">
                <a:ln w="1905"/>
                <a:effectLst>
                  <a:innerShdw blurRad="69850" dist="43180" dir="5400000">
                    <a:srgbClr val="000000">
                      <a:alpha val="65000"/>
                    </a:srgbClr>
                  </a:innerShdw>
                </a:effectLst>
                <a:latin typeface="Calibri" pitchFamily="34" charset="0"/>
                <a:cs typeface="Calibri" pitchFamily="34" charset="0"/>
              </a:rPr>
              <a:t>Carga de datos en la rogatoria de CERTIFICADOS</a:t>
            </a:r>
            <a:endParaRPr lang="es-ES" sz="2000" b="1" cap="none" spc="0" dirty="0">
              <a:ln w="1905"/>
              <a:effectLst>
                <a:innerShdw blurRad="69850" dist="43180" dir="5400000">
                  <a:srgbClr val="000000">
                    <a:alpha val="65000"/>
                  </a:srgbClr>
                </a:innerShdw>
              </a:effectLst>
              <a:latin typeface="Calibri" pitchFamily="34" charset="0"/>
              <a:cs typeface="Calibri" pitchFamily="34" charset="0"/>
            </a:endParaRPr>
          </a:p>
        </p:txBody>
      </p:sp>
    </p:spTree>
    <p:extLst>
      <p:ext uri="{BB962C8B-B14F-4D97-AF65-F5344CB8AC3E}">
        <p14:creationId xmlns:p14="http://schemas.microsoft.com/office/powerpoint/2010/main" val="3831703276"/>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B2BC4E39-FE0B-4AE9-A03B-DD70220C8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6" y="10339"/>
            <a:ext cx="2260264" cy="1618461"/>
          </a:xfrm>
          <a:prstGeom prst="rect">
            <a:avLst/>
          </a:prstGeom>
        </p:spPr>
      </p:pic>
      <p:sp>
        <p:nvSpPr>
          <p:cNvPr id="4" name="CuadroTexto 3">
            <a:extLst>
              <a:ext uri="{FF2B5EF4-FFF2-40B4-BE49-F238E27FC236}">
                <a16:creationId xmlns:a16="http://schemas.microsoft.com/office/drawing/2014/main" xmlns="" id="{D250020C-3813-4099-BF55-CC275BECD4EC}"/>
              </a:ext>
            </a:extLst>
          </p:cNvPr>
          <p:cNvSpPr txBox="1"/>
          <p:nvPr/>
        </p:nvSpPr>
        <p:spPr>
          <a:xfrm>
            <a:off x="599489" y="1628800"/>
            <a:ext cx="7945021" cy="830997"/>
          </a:xfrm>
          <a:prstGeom prst="rect">
            <a:avLst/>
          </a:prstGeom>
          <a:noFill/>
        </p:spPr>
        <p:txBody>
          <a:bodyPr wrap="square" rtlCol="0">
            <a:spAutoFit/>
          </a:bodyPr>
          <a:lstStyle/>
          <a:p>
            <a:r>
              <a:rPr lang="es-AR" sz="2000" b="1" dirty="0">
                <a:latin typeface="Calibri" panose="020F0502020204030204" pitchFamily="34" charset="0"/>
              </a:rPr>
              <a:t>Ejemplo Carga General  - Pantalla 1.</a:t>
            </a:r>
            <a:r>
              <a:rPr lang="es-AR" sz="2000" dirty="0">
                <a:latin typeface="Calibri" panose="020F0502020204030204" pitchFamily="34" charset="0"/>
              </a:rPr>
              <a:t>  </a:t>
            </a:r>
          </a:p>
          <a:p>
            <a:pPr marL="342900" indent="-342900">
              <a:buFont typeface="+mj-lt"/>
              <a:buAutoNum type="arabicPeriod"/>
            </a:pPr>
            <a:r>
              <a:rPr lang="es-ES_tradnl" sz="1400" b="1" dirty="0">
                <a:latin typeface="Calibri" panose="020F0502020204030204" pitchFamily="34" charset="0"/>
              </a:rPr>
              <a:t>Primer motivo: </a:t>
            </a:r>
            <a:r>
              <a:rPr lang="es-ES_tradnl" sz="1400" dirty="0">
                <a:latin typeface="Calibri" panose="020F0502020204030204" pitchFamily="34" charset="0"/>
              </a:rPr>
              <a:t>Partimos de un dominio común, y en su </a:t>
            </a:r>
            <a:r>
              <a:rPr lang="es-ES_tradnl" sz="1400" b="1" dirty="0">
                <a:latin typeface="Calibri" panose="020F0502020204030204" pitchFamily="34" charset="0"/>
              </a:rPr>
              <a:t>TOTALIDAD</a:t>
            </a:r>
            <a:r>
              <a:rPr lang="es-ES_tradnl" sz="1400" dirty="0">
                <a:latin typeface="Calibri" panose="020F0502020204030204" pitchFamily="34" charset="0"/>
              </a:rPr>
              <a:t> lo vamos a </a:t>
            </a:r>
            <a:r>
              <a:rPr lang="es-ES_tradnl" sz="1400" b="1" dirty="0">
                <a:latin typeface="Calibri" panose="020F0502020204030204" pitchFamily="34" charset="0"/>
              </a:rPr>
              <a:t>SOMETER A PH.</a:t>
            </a:r>
          </a:p>
          <a:p>
            <a:pPr marL="342900" indent="-342900">
              <a:buFont typeface="+mj-lt"/>
              <a:buAutoNum type="arabicPeriod"/>
            </a:pPr>
            <a:r>
              <a:rPr lang="es-ES_tradnl" sz="1400" b="1" dirty="0">
                <a:latin typeface="Calibri" panose="020F0502020204030204" pitchFamily="34" charset="0"/>
              </a:rPr>
              <a:t>Segundo motivo: COMPRA VENTA</a:t>
            </a:r>
            <a:r>
              <a:rPr lang="es-ES_tradnl" sz="1400" dirty="0">
                <a:latin typeface="Calibri" panose="020F0502020204030204" pitchFamily="34" charset="0"/>
              </a:rPr>
              <a:t> de la Unidad 5 Identificada como 0-3</a:t>
            </a:r>
            <a:endParaRPr lang="es-AR" sz="1400" dirty="0">
              <a:latin typeface="Calibri" panose="020F0502020204030204" pitchFamily="34" charset="0"/>
            </a:endParaRPr>
          </a:p>
        </p:txBody>
      </p:sp>
      <p:sp>
        <p:nvSpPr>
          <p:cNvPr id="3" name="CuadroTexto 2"/>
          <p:cNvSpPr txBox="1"/>
          <p:nvPr/>
        </p:nvSpPr>
        <p:spPr>
          <a:xfrm>
            <a:off x="611560" y="2348880"/>
            <a:ext cx="1074268" cy="307777"/>
          </a:xfrm>
          <a:prstGeom prst="rect">
            <a:avLst/>
          </a:prstGeom>
          <a:noFill/>
        </p:spPr>
        <p:txBody>
          <a:bodyPr wrap="none" rtlCol="0">
            <a:spAutoFit/>
          </a:bodyPr>
          <a:lstStyle/>
          <a:p>
            <a:r>
              <a:rPr lang="es-ES_tradnl" sz="1400" b="1" dirty="0">
                <a:effectLst>
                  <a:outerShdw blurRad="38100" dist="38100" dir="2700000" algn="tl">
                    <a:srgbClr val="000000">
                      <a:alpha val="43137"/>
                    </a:srgbClr>
                  </a:outerShdw>
                </a:effectLst>
                <a:latin typeface="Calibri" panose="020F0502020204030204" pitchFamily="34" charset="0"/>
              </a:rPr>
              <a:t>Motivo Uno</a:t>
            </a:r>
            <a:endParaRPr lang="es-AR" sz="1400" b="1" dirty="0">
              <a:effectLst>
                <a:outerShdw blurRad="38100" dist="38100" dir="2700000" algn="tl">
                  <a:srgbClr val="000000">
                    <a:alpha val="43137"/>
                  </a:srgbClr>
                </a:outerShdw>
              </a:effectLst>
              <a:latin typeface="Calibri" panose="020F0502020204030204" pitchFamily="34" charset="0"/>
            </a:endParaRPr>
          </a:p>
        </p:txBody>
      </p:sp>
      <p:sp>
        <p:nvSpPr>
          <p:cNvPr id="9" name="CuadroTexto 8"/>
          <p:cNvSpPr txBox="1"/>
          <p:nvPr/>
        </p:nvSpPr>
        <p:spPr>
          <a:xfrm>
            <a:off x="611560" y="4365104"/>
            <a:ext cx="1047018" cy="307777"/>
          </a:xfrm>
          <a:prstGeom prst="rect">
            <a:avLst/>
          </a:prstGeom>
          <a:noFill/>
        </p:spPr>
        <p:txBody>
          <a:bodyPr wrap="none" rtlCol="0">
            <a:spAutoFit/>
          </a:bodyPr>
          <a:lstStyle/>
          <a:p>
            <a:r>
              <a:rPr lang="es-ES_tradnl" sz="1400" b="1" dirty="0">
                <a:effectLst>
                  <a:outerShdw blurRad="38100" dist="38100" dir="2700000" algn="tl">
                    <a:srgbClr val="000000">
                      <a:alpha val="43137"/>
                    </a:srgbClr>
                  </a:outerShdw>
                </a:effectLst>
                <a:latin typeface="Calibri" panose="020F0502020204030204" pitchFamily="34" charset="0"/>
              </a:rPr>
              <a:t>Motivo Dos</a:t>
            </a:r>
            <a:endParaRPr lang="es-AR" sz="1400" b="1" dirty="0">
              <a:effectLst>
                <a:outerShdw blurRad="38100" dist="38100" dir="2700000" algn="tl">
                  <a:srgbClr val="000000">
                    <a:alpha val="43137"/>
                  </a:srgbClr>
                </a:outerShdw>
              </a:effectLst>
              <a:latin typeface="Calibri" panose="020F0502020204030204" pitchFamily="34" charset="0"/>
            </a:endParaRPr>
          </a:p>
        </p:txBody>
      </p:sp>
      <p:pic>
        <p:nvPicPr>
          <p:cNvPr id="10" name="Imagen 9"/>
          <p:cNvPicPr>
            <a:picLocks noChangeAspect="1"/>
          </p:cNvPicPr>
          <p:nvPr/>
        </p:nvPicPr>
        <p:blipFill>
          <a:blip r:embed="rId4"/>
          <a:stretch>
            <a:fillRect/>
          </a:stretch>
        </p:blipFill>
        <p:spPr>
          <a:xfrm>
            <a:off x="693370" y="2568775"/>
            <a:ext cx="7757257" cy="1796329"/>
          </a:xfrm>
          <a:prstGeom prst="rect">
            <a:avLst/>
          </a:prstGeom>
        </p:spPr>
      </p:pic>
      <p:pic>
        <p:nvPicPr>
          <p:cNvPr id="11" name="Imagen 10"/>
          <p:cNvPicPr>
            <a:picLocks noChangeAspect="1"/>
          </p:cNvPicPr>
          <p:nvPr/>
        </p:nvPicPr>
        <p:blipFill>
          <a:blip r:embed="rId5"/>
          <a:stretch>
            <a:fillRect/>
          </a:stretch>
        </p:blipFill>
        <p:spPr>
          <a:xfrm>
            <a:off x="718910" y="4662034"/>
            <a:ext cx="7825600" cy="1892928"/>
          </a:xfrm>
          <a:prstGeom prst="rect">
            <a:avLst/>
          </a:prstGeom>
        </p:spPr>
      </p:pic>
      <p:sp>
        <p:nvSpPr>
          <p:cNvPr id="12" name="5 Rectángulo">
            <a:extLst>
              <a:ext uri="{FF2B5EF4-FFF2-40B4-BE49-F238E27FC236}">
                <a16:creationId xmlns:a16="http://schemas.microsoft.com/office/drawing/2014/main" xmlns="" id="{6D2B75FE-CD0E-43BA-BB28-51CABA3DD2EA}"/>
              </a:ext>
            </a:extLst>
          </p:cNvPr>
          <p:cNvSpPr/>
          <p:nvPr/>
        </p:nvSpPr>
        <p:spPr>
          <a:xfrm>
            <a:off x="2492867" y="303039"/>
            <a:ext cx="5269519" cy="707886"/>
          </a:xfrm>
          <a:prstGeom prst="rect">
            <a:avLst/>
          </a:prstGeom>
          <a:noFill/>
        </p:spPr>
        <p:txBody>
          <a:bodyPr wrap="none" lIns="91440" tIns="45720" rIns="91440" bIns="45720">
            <a:spAutoFit/>
          </a:bodyPr>
          <a:lstStyle/>
          <a:p>
            <a:pPr algn="ctr"/>
            <a:r>
              <a:rPr lang="es-ES" sz="2000" b="1" dirty="0">
                <a:ln w="1905"/>
                <a:solidFill>
                  <a:schemeClr val="tx2"/>
                </a:solidFill>
                <a:effectLst>
                  <a:innerShdw blurRad="69850" dist="43180" dir="5400000">
                    <a:srgbClr val="000000">
                      <a:alpha val="65000"/>
                    </a:srgbClr>
                  </a:innerShdw>
                </a:effectLst>
                <a:latin typeface="Calibri" pitchFamily="34" charset="0"/>
                <a:cs typeface="Calibri" pitchFamily="34" charset="0"/>
              </a:rPr>
              <a:t>SIRC 2.0 CERTIFICADOS ON-LINE</a:t>
            </a:r>
          </a:p>
          <a:p>
            <a:pPr algn="ctr"/>
            <a:r>
              <a:rPr lang="es-ES" sz="2000" b="1" dirty="0">
                <a:ln w="1905"/>
                <a:effectLst>
                  <a:innerShdw blurRad="69850" dist="43180" dir="5400000">
                    <a:srgbClr val="000000">
                      <a:alpha val="65000"/>
                    </a:srgbClr>
                  </a:innerShdw>
                </a:effectLst>
                <a:latin typeface="Calibri" pitchFamily="34" charset="0"/>
                <a:cs typeface="Calibri" pitchFamily="34" charset="0"/>
              </a:rPr>
              <a:t>Carga de datos en la rogatoria de CERTIFICADOS</a:t>
            </a:r>
            <a:endParaRPr lang="es-ES" sz="2000" b="1" cap="none" spc="0" dirty="0">
              <a:ln w="1905"/>
              <a:effectLst>
                <a:innerShdw blurRad="69850" dist="43180" dir="5400000">
                  <a:srgbClr val="000000">
                    <a:alpha val="65000"/>
                  </a:srgbClr>
                </a:innerShdw>
              </a:effectLst>
              <a:latin typeface="Calibri" pitchFamily="34" charset="0"/>
              <a:cs typeface="Calibri" pitchFamily="34" charset="0"/>
            </a:endParaRPr>
          </a:p>
        </p:txBody>
      </p:sp>
    </p:spTree>
    <p:extLst>
      <p:ext uri="{BB962C8B-B14F-4D97-AF65-F5344CB8AC3E}">
        <p14:creationId xmlns:p14="http://schemas.microsoft.com/office/powerpoint/2010/main" val="2951649370"/>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B2BC4E39-FE0B-4AE9-A03B-DD70220C8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6" y="10339"/>
            <a:ext cx="2260264" cy="1618461"/>
          </a:xfrm>
          <a:prstGeom prst="rect">
            <a:avLst/>
          </a:prstGeom>
        </p:spPr>
      </p:pic>
      <p:sp>
        <p:nvSpPr>
          <p:cNvPr id="4" name="CuadroTexto 3">
            <a:extLst>
              <a:ext uri="{FF2B5EF4-FFF2-40B4-BE49-F238E27FC236}">
                <a16:creationId xmlns:a16="http://schemas.microsoft.com/office/drawing/2014/main" xmlns="" id="{D250020C-3813-4099-BF55-CC275BECD4EC}"/>
              </a:ext>
            </a:extLst>
          </p:cNvPr>
          <p:cNvSpPr txBox="1"/>
          <p:nvPr/>
        </p:nvSpPr>
        <p:spPr>
          <a:xfrm>
            <a:off x="599489" y="1628800"/>
            <a:ext cx="7945021" cy="1692771"/>
          </a:xfrm>
          <a:prstGeom prst="rect">
            <a:avLst/>
          </a:prstGeom>
          <a:noFill/>
        </p:spPr>
        <p:txBody>
          <a:bodyPr wrap="square" rtlCol="0">
            <a:spAutoFit/>
          </a:bodyPr>
          <a:lstStyle/>
          <a:p>
            <a:r>
              <a:rPr lang="es-AR" sz="2000" b="1" dirty="0">
                <a:latin typeface="Calibri" panose="020F0502020204030204" pitchFamily="34" charset="0"/>
              </a:rPr>
              <a:t>Pantalla 1.</a:t>
            </a:r>
            <a:r>
              <a:rPr lang="es-AR" sz="2000" dirty="0">
                <a:latin typeface="Calibri" panose="020F0502020204030204" pitchFamily="34" charset="0"/>
              </a:rPr>
              <a:t> </a:t>
            </a:r>
            <a:r>
              <a:rPr lang="es-AR" sz="2000" b="1" dirty="0">
                <a:latin typeface="Calibri" panose="020F0502020204030204" pitchFamily="34" charset="0"/>
              </a:rPr>
              <a:t>Guardar y cerrar o guardar y avanzar trámite</a:t>
            </a:r>
          </a:p>
          <a:p>
            <a:pPr marL="342900" indent="-342900">
              <a:buFont typeface="+mj-lt"/>
              <a:buAutoNum type="arabicPeriod"/>
            </a:pPr>
            <a:r>
              <a:rPr lang="es-ES_tradnl" sz="1400" dirty="0">
                <a:latin typeface="Calibri" panose="020F0502020204030204" pitchFamily="34" charset="0"/>
              </a:rPr>
              <a:t>Al terminar de completar la pantalla 1 de la rogatoria de certificados se deberá utilizar algunos de los botones existentes:</a:t>
            </a:r>
          </a:p>
          <a:p>
            <a:pPr marL="800100" lvl="1" indent="-342900">
              <a:buFont typeface="+mj-lt"/>
              <a:buAutoNum type="alphaLcParenR"/>
            </a:pPr>
            <a:r>
              <a:rPr lang="es-ES_tradnl" sz="1400" b="1" dirty="0">
                <a:latin typeface="Calibri" panose="020F0502020204030204" pitchFamily="34" charset="0"/>
              </a:rPr>
              <a:t>Guardar: </a:t>
            </a:r>
            <a:r>
              <a:rPr lang="es-ES_tradnl" sz="1400" dirty="0">
                <a:latin typeface="Calibri" panose="020F0502020204030204" pitchFamily="34" charset="0"/>
              </a:rPr>
              <a:t>Se puede utilizar en cualquier momento del proceso. Permite guardar lo cargado y continuar con el trámite.</a:t>
            </a:r>
          </a:p>
          <a:p>
            <a:pPr marL="800100" lvl="1" indent="-342900">
              <a:buFont typeface="+mj-lt"/>
              <a:buAutoNum type="alphaLcParenR"/>
            </a:pPr>
            <a:r>
              <a:rPr lang="es-ES_tradnl" sz="1400" b="1" dirty="0">
                <a:latin typeface="Calibri" panose="020F0502020204030204" pitchFamily="34" charset="0"/>
              </a:rPr>
              <a:t>Aceptar: </a:t>
            </a:r>
            <a:r>
              <a:rPr lang="es-ES_tradnl" sz="1400" dirty="0">
                <a:latin typeface="Calibri" panose="020F0502020204030204" pitchFamily="34" charset="0"/>
              </a:rPr>
              <a:t>Se utiliza al final de la carga de datos de cada pantalla. Guarda y continúa con la Pantalla Siguiente</a:t>
            </a:r>
            <a:endParaRPr lang="es-AR" sz="1400" dirty="0">
              <a:latin typeface="Calibri" panose="020F0502020204030204" pitchFamily="34" charset="0"/>
            </a:endParaRPr>
          </a:p>
        </p:txBody>
      </p:sp>
      <p:pic>
        <p:nvPicPr>
          <p:cNvPr id="2" name="Imagen 1"/>
          <p:cNvPicPr>
            <a:picLocks noChangeAspect="1"/>
          </p:cNvPicPr>
          <p:nvPr/>
        </p:nvPicPr>
        <p:blipFill>
          <a:blip r:embed="rId4"/>
          <a:stretch>
            <a:fillRect/>
          </a:stretch>
        </p:blipFill>
        <p:spPr>
          <a:xfrm>
            <a:off x="1115616" y="5860542"/>
            <a:ext cx="6899959" cy="448778"/>
          </a:xfrm>
          <a:prstGeom prst="rect">
            <a:avLst/>
          </a:prstGeom>
        </p:spPr>
      </p:pic>
      <p:sp>
        <p:nvSpPr>
          <p:cNvPr id="6" name="CuadroTexto 5"/>
          <p:cNvSpPr txBox="1"/>
          <p:nvPr/>
        </p:nvSpPr>
        <p:spPr>
          <a:xfrm>
            <a:off x="1158395" y="4725144"/>
            <a:ext cx="7014005" cy="584775"/>
          </a:xfrm>
          <a:prstGeom prst="rect">
            <a:avLst/>
          </a:prstGeom>
          <a:noFill/>
        </p:spPr>
        <p:txBody>
          <a:bodyPr wrap="square" rtlCol="0">
            <a:spAutoFit/>
          </a:bodyPr>
          <a:lstStyle/>
          <a:p>
            <a:r>
              <a:rPr lang="es-ES_tradnl" sz="1600" dirty="0">
                <a:latin typeface="Calibri" panose="020F0502020204030204" pitchFamily="34" charset="0"/>
              </a:rPr>
              <a:t>Al guardar, la información no queda en la PC del usuario, ésta siempre se guarda en los servidores de la Dirección de Registros Públicos.</a:t>
            </a:r>
            <a:endParaRPr lang="es-AR" sz="1600" dirty="0">
              <a:latin typeface="Calibri" panose="020F0502020204030204" pitchFamily="34" charset="0"/>
            </a:endParaRPr>
          </a:p>
        </p:txBody>
      </p:sp>
      <p:grpSp>
        <p:nvGrpSpPr>
          <p:cNvPr id="9" name="Grupo 8">
            <a:extLst>
              <a:ext uri="{FF2B5EF4-FFF2-40B4-BE49-F238E27FC236}">
                <a16:creationId xmlns:a16="http://schemas.microsoft.com/office/drawing/2014/main" xmlns="" id="{52B14B09-42C3-4442-9E3C-33979305EC6B}"/>
              </a:ext>
            </a:extLst>
          </p:cNvPr>
          <p:cNvGrpSpPr/>
          <p:nvPr/>
        </p:nvGrpSpPr>
        <p:grpSpPr>
          <a:xfrm>
            <a:off x="1403648" y="3573016"/>
            <a:ext cx="6624736" cy="1008112"/>
            <a:chOff x="1259632" y="3573016"/>
            <a:chExt cx="6624736" cy="1008112"/>
          </a:xfrm>
        </p:grpSpPr>
        <p:sp>
          <p:nvSpPr>
            <p:cNvPr id="5" name="CuadroTexto 4"/>
            <p:cNvSpPr txBox="1"/>
            <p:nvPr/>
          </p:nvSpPr>
          <p:spPr>
            <a:xfrm>
              <a:off x="1433615" y="3717032"/>
              <a:ext cx="6276767" cy="646331"/>
            </a:xfrm>
            <a:prstGeom prst="rect">
              <a:avLst/>
            </a:prstGeom>
            <a:noFill/>
          </p:spPr>
          <p:txBody>
            <a:bodyPr wrap="square" rtlCol="0">
              <a:spAutoFit/>
            </a:bodyPr>
            <a:lstStyle/>
            <a:p>
              <a:pPr algn="ctr"/>
              <a:r>
                <a:rPr lang="es-ES_tradnl" b="1" dirty="0">
                  <a:latin typeface="Calibri" panose="020F0502020204030204" pitchFamily="34" charset="0"/>
                </a:rPr>
                <a:t>Se sugiere utilizar el botón GUARDAR en forma periódica para mantener a salvo la información cargada</a:t>
              </a:r>
              <a:endParaRPr lang="es-AR" b="1" dirty="0">
                <a:latin typeface="Calibri" panose="020F0502020204030204" pitchFamily="34" charset="0"/>
              </a:endParaRPr>
            </a:p>
          </p:txBody>
        </p:sp>
        <p:sp>
          <p:nvSpPr>
            <p:cNvPr id="3" name="Rectángulo 2">
              <a:extLst>
                <a:ext uri="{FF2B5EF4-FFF2-40B4-BE49-F238E27FC236}">
                  <a16:creationId xmlns:a16="http://schemas.microsoft.com/office/drawing/2014/main" xmlns="" id="{3EDBCCD2-F601-42D5-85A3-7F0E88D5281A}"/>
                </a:ext>
              </a:extLst>
            </p:cNvPr>
            <p:cNvSpPr/>
            <p:nvPr/>
          </p:nvSpPr>
          <p:spPr>
            <a:xfrm>
              <a:off x="1259632" y="3573016"/>
              <a:ext cx="6624736" cy="1008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11" name="5 Rectángulo">
            <a:extLst>
              <a:ext uri="{FF2B5EF4-FFF2-40B4-BE49-F238E27FC236}">
                <a16:creationId xmlns:a16="http://schemas.microsoft.com/office/drawing/2014/main" xmlns="" id="{5920B8EF-A58C-4B8B-8D02-B66821DC4AF6}"/>
              </a:ext>
            </a:extLst>
          </p:cNvPr>
          <p:cNvSpPr/>
          <p:nvPr/>
        </p:nvSpPr>
        <p:spPr>
          <a:xfrm>
            <a:off x="2492867" y="303039"/>
            <a:ext cx="5269519" cy="707886"/>
          </a:xfrm>
          <a:prstGeom prst="rect">
            <a:avLst/>
          </a:prstGeom>
          <a:noFill/>
        </p:spPr>
        <p:txBody>
          <a:bodyPr wrap="none" lIns="91440" tIns="45720" rIns="91440" bIns="45720">
            <a:spAutoFit/>
          </a:bodyPr>
          <a:lstStyle/>
          <a:p>
            <a:pPr algn="ctr"/>
            <a:r>
              <a:rPr lang="es-ES" sz="2000" b="1" dirty="0">
                <a:ln w="1905"/>
                <a:solidFill>
                  <a:schemeClr val="tx2"/>
                </a:solidFill>
                <a:effectLst>
                  <a:innerShdw blurRad="69850" dist="43180" dir="5400000">
                    <a:srgbClr val="000000">
                      <a:alpha val="65000"/>
                    </a:srgbClr>
                  </a:innerShdw>
                </a:effectLst>
                <a:latin typeface="Calibri" pitchFamily="34" charset="0"/>
                <a:cs typeface="Calibri" pitchFamily="34" charset="0"/>
              </a:rPr>
              <a:t>SIRC 2.0 CERTIFICADOS ON-LINE</a:t>
            </a:r>
          </a:p>
          <a:p>
            <a:pPr algn="ctr"/>
            <a:r>
              <a:rPr lang="es-ES" sz="2000" b="1" dirty="0">
                <a:ln w="1905"/>
                <a:effectLst>
                  <a:innerShdw blurRad="69850" dist="43180" dir="5400000">
                    <a:srgbClr val="000000">
                      <a:alpha val="65000"/>
                    </a:srgbClr>
                  </a:innerShdw>
                </a:effectLst>
                <a:latin typeface="Calibri" pitchFamily="34" charset="0"/>
                <a:cs typeface="Calibri" pitchFamily="34" charset="0"/>
              </a:rPr>
              <a:t>Carga de datos en la rogatoria de CERTIFICADOS</a:t>
            </a:r>
            <a:endParaRPr lang="es-ES" sz="2000" b="1" cap="none" spc="0" dirty="0">
              <a:ln w="1905"/>
              <a:effectLst>
                <a:innerShdw blurRad="69850" dist="43180" dir="5400000">
                  <a:srgbClr val="000000">
                    <a:alpha val="65000"/>
                  </a:srgbClr>
                </a:innerShdw>
              </a:effectLst>
              <a:latin typeface="Calibri" pitchFamily="34" charset="0"/>
              <a:cs typeface="Calibri" pitchFamily="34" charset="0"/>
            </a:endParaRPr>
          </a:p>
        </p:txBody>
      </p:sp>
    </p:spTree>
    <p:extLst>
      <p:ext uri="{BB962C8B-B14F-4D97-AF65-F5344CB8AC3E}">
        <p14:creationId xmlns:p14="http://schemas.microsoft.com/office/powerpoint/2010/main" val="822129591"/>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B2BC4E39-FE0B-4AE9-A03B-DD70220C8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6" y="10339"/>
            <a:ext cx="2260264" cy="1618461"/>
          </a:xfrm>
          <a:prstGeom prst="rect">
            <a:avLst/>
          </a:prstGeom>
        </p:spPr>
      </p:pic>
      <p:sp>
        <p:nvSpPr>
          <p:cNvPr id="4" name="CuadroTexto 3">
            <a:extLst>
              <a:ext uri="{FF2B5EF4-FFF2-40B4-BE49-F238E27FC236}">
                <a16:creationId xmlns:a16="http://schemas.microsoft.com/office/drawing/2014/main" xmlns="" id="{D250020C-3813-4099-BF55-CC275BECD4EC}"/>
              </a:ext>
            </a:extLst>
          </p:cNvPr>
          <p:cNvSpPr txBox="1"/>
          <p:nvPr/>
        </p:nvSpPr>
        <p:spPr>
          <a:xfrm>
            <a:off x="599489" y="1628800"/>
            <a:ext cx="7945021" cy="1261884"/>
          </a:xfrm>
          <a:prstGeom prst="rect">
            <a:avLst/>
          </a:prstGeom>
          <a:noFill/>
        </p:spPr>
        <p:txBody>
          <a:bodyPr wrap="square" rtlCol="0">
            <a:spAutoFit/>
          </a:bodyPr>
          <a:lstStyle/>
          <a:p>
            <a:r>
              <a:rPr lang="es-AR" sz="2000" b="1" dirty="0">
                <a:latin typeface="Calibri" panose="020F0502020204030204" pitchFamily="34" charset="0"/>
              </a:rPr>
              <a:t>Pantalla 2. Verificación y carga de titulares</a:t>
            </a:r>
            <a:endParaRPr lang="es-AR" sz="1400" b="1" dirty="0">
              <a:latin typeface="Calibri" panose="020F0502020204030204" pitchFamily="34" charset="0"/>
            </a:endParaRPr>
          </a:p>
          <a:p>
            <a:pPr algn="just"/>
            <a:r>
              <a:rPr lang="es-ES_tradnl" sz="1400" dirty="0">
                <a:latin typeface="Calibri" panose="020F0502020204030204" pitchFamily="34" charset="0"/>
              </a:rPr>
              <a:t>El sistema mostrará los TITULARES del dominio indicado en la pantalla 1.</a:t>
            </a:r>
          </a:p>
          <a:p>
            <a:pPr algn="just"/>
            <a:r>
              <a:rPr lang="es-ES_tradnl" sz="1400" dirty="0">
                <a:latin typeface="Calibri" panose="020F0502020204030204" pitchFamily="34" charset="0"/>
              </a:rPr>
              <a:t>Se cargará automáticamente la información referida a nombre, apellido, tipo documento, número de documento y CUIL para personas físicas y razón social y CUIT para personas jurídicas, siempre y cuando dicha información se encuentre cargada en las bases de datos del Registro.</a:t>
            </a:r>
            <a:endParaRPr lang="es-AR" sz="1400" dirty="0">
              <a:latin typeface="Calibri" panose="020F0502020204030204" pitchFamily="34" charset="0"/>
            </a:endParaRPr>
          </a:p>
        </p:txBody>
      </p:sp>
      <p:sp>
        <p:nvSpPr>
          <p:cNvPr id="3" name="CuadroTexto 2">
            <a:extLst>
              <a:ext uri="{FF2B5EF4-FFF2-40B4-BE49-F238E27FC236}">
                <a16:creationId xmlns:a16="http://schemas.microsoft.com/office/drawing/2014/main" xmlns="" id="{164B8AD0-31FD-40DA-847B-80FC20E69037}"/>
              </a:ext>
            </a:extLst>
          </p:cNvPr>
          <p:cNvSpPr txBox="1"/>
          <p:nvPr/>
        </p:nvSpPr>
        <p:spPr>
          <a:xfrm>
            <a:off x="1196652" y="5674022"/>
            <a:ext cx="6798073" cy="923330"/>
          </a:xfrm>
          <a:prstGeom prst="rect">
            <a:avLst/>
          </a:prstGeom>
          <a:noFill/>
        </p:spPr>
        <p:txBody>
          <a:bodyPr wrap="square" rtlCol="0">
            <a:spAutoFit/>
          </a:bodyPr>
          <a:lstStyle/>
          <a:p>
            <a:pPr algn="just"/>
            <a:r>
              <a:rPr lang="es-AR" b="1" dirty="0">
                <a:solidFill>
                  <a:schemeClr val="tx2"/>
                </a:solidFill>
                <a:latin typeface="Calibri" panose="020F0502020204030204" pitchFamily="34" charset="0"/>
              </a:rPr>
              <a:t>En caso de no contar con dicha información o que algún dato no sea correcto, se podrá cargar la información en el área de CARGA MANUAL DE TITULARES.</a:t>
            </a:r>
          </a:p>
        </p:txBody>
      </p:sp>
      <p:pic>
        <p:nvPicPr>
          <p:cNvPr id="2" name="Imagen 1">
            <a:extLst>
              <a:ext uri="{FF2B5EF4-FFF2-40B4-BE49-F238E27FC236}">
                <a16:creationId xmlns:a16="http://schemas.microsoft.com/office/drawing/2014/main" xmlns="" id="{06783087-8FBE-4039-9BD8-B0F9A2C4D051}"/>
              </a:ext>
            </a:extLst>
          </p:cNvPr>
          <p:cNvPicPr>
            <a:picLocks noChangeAspect="1"/>
          </p:cNvPicPr>
          <p:nvPr/>
        </p:nvPicPr>
        <p:blipFill>
          <a:blip r:embed="rId4"/>
          <a:stretch>
            <a:fillRect/>
          </a:stretch>
        </p:blipFill>
        <p:spPr>
          <a:xfrm>
            <a:off x="720080" y="3007192"/>
            <a:ext cx="7824430" cy="2582048"/>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
        <p:nvSpPr>
          <p:cNvPr id="10" name="5 Rectángulo">
            <a:extLst>
              <a:ext uri="{FF2B5EF4-FFF2-40B4-BE49-F238E27FC236}">
                <a16:creationId xmlns:a16="http://schemas.microsoft.com/office/drawing/2014/main" xmlns="" id="{0026CEC6-5101-4FDD-AE35-21572134A669}"/>
              </a:ext>
            </a:extLst>
          </p:cNvPr>
          <p:cNvSpPr/>
          <p:nvPr/>
        </p:nvSpPr>
        <p:spPr>
          <a:xfrm>
            <a:off x="2492867" y="303039"/>
            <a:ext cx="5269519" cy="707886"/>
          </a:xfrm>
          <a:prstGeom prst="rect">
            <a:avLst/>
          </a:prstGeom>
          <a:noFill/>
        </p:spPr>
        <p:txBody>
          <a:bodyPr wrap="none" lIns="91440" tIns="45720" rIns="91440" bIns="45720">
            <a:spAutoFit/>
          </a:bodyPr>
          <a:lstStyle/>
          <a:p>
            <a:pPr algn="ctr"/>
            <a:r>
              <a:rPr lang="es-ES" sz="2000" b="1" dirty="0">
                <a:ln w="1905"/>
                <a:solidFill>
                  <a:schemeClr val="tx2"/>
                </a:solidFill>
                <a:effectLst>
                  <a:innerShdw blurRad="69850" dist="43180" dir="5400000">
                    <a:srgbClr val="000000">
                      <a:alpha val="65000"/>
                    </a:srgbClr>
                  </a:innerShdw>
                </a:effectLst>
                <a:latin typeface="Calibri" pitchFamily="34" charset="0"/>
                <a:cs typeface="Calibri" pitchFamily="34" charset="0"/>
              </a:rPr>
              <a:t>SIRC 2.0 CERTIFICADOS ON-LINE</a:t>
            </a:r>
          </a:p>
          <a:p>
            <a:pPr algn="ctr"/>
            <a:r>
              <a:rPr lang="es-ES" sz="2000" b="1" dirty="0">
                <a:ln w="1905"/>
                <a:effectLst>
                  <a:innerShdw blurRad="69850" dist="43180" dir="5400000">
                    <a:srgbClr val="000000">
                      <a:alpha val="65000"/>
                    </a:srgbClr>
                  </a:innerShdw>
                </a:effectLst>
                <a:latin typeface="Calibri" pitchFamily="34" charset="0"/>
                <a:cs typeface="Calibri" pitchFamily="34" charset="0"/>
              </a:rPr>
              <a:t>Carga de datos en la rogatoria de CERTIFICADOS</a:t>
            </a:r>
            <a:endParaRPr lang="es-ES" sz="2000" b="1" cap="none" spc="0" dirty="0">
              <a:ln w="1905"/>
              <a:effectLst>
                <a:innerShdw blurRad="69850" dist="43180" dir="5400000">
                  <a:srgbClr val="000000">
                    <a:alpha val="65000"/>
                  </a:srgbClr>
                </a:innerShdw>
              </a:effectLst>
              <a:latin typeface="Calibri" pitchFamily="34" charset="0"/>
              <a:cs typeface="Calibri" pitchFamily="34" charset="0"/>
            </a:endParaRPr>
          </a:p>
        </p:txBody>
      </p:sp>
    </p:spTree>
    <p:extLst>
      <p:ext uri="{BB962C8B-B14F-4D97-AF65-F5344CB8AC3E}">
        <p14:creationId xmlns:p14="http://schemas.microsoft.com/office/powerpoint/2010/main" val="2105394491"/>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B2BC4E39-FE0B-4AE9-A03B-DD70220C8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6" y="10339"/>
            <a:ext cx="2260264" cy="1618461"/>
          </a:xfrm>
          <a:prstGeom prst="rect">
            <a:avLst/>
          </a:prstGeom>
        </p:spPr>
      </p:pic>
      <p:sp>
        <p:nvSpPr>
          <p:cNvPr id="8" name="5 Rectángulo">
            <a:extLst>
              <a:ext uri="{FF2B5EF4-FFF2-40B4-BE49-F238E27FC236}">
                <a16:creationId xmlns:a16="http://schemas.microsoft.com/office/drawing/2014/main" xmlns="" id="{93E47C9B-AAA1-47C2-8E15-8CAAD9A4609D}"/>
              </a:ext>
            </a:extLst>
          </p:cNvPr>
          <p:cNvSpPr/>
          <p:nvPr/>
        </p:nvSpPr>
        <p:spPr>
          <a:xfrm>
            <a:off x="2492867" y="303039"/>
            <a:ext cx="5269519" cy="707886"/>
          </a:xfrm>
          <a:prstGeom prst="rect">
            <a:avLst/>
          </a:prstGeom>
          <a:noFill/>
        </p:spPr>
        <p:txBody>
          <a:bodyPr wrap="none" lIns="91440" tIns="45720" rIns="91440" bIns="45720">
            <a:spAutoFit/>
          </a:bodyPr>
          <a:lstStyle/>
          <a:p>
            <a:pPr algn="ctr"/>
            <a:r>
              <a:rPr lang="es-ES" sz="2000" b="1" dirty="0">
                <a:ln w="1905"/>
                <a:solidFill>
                  <a:schemeClr val="tx2"/>
                </a:solidFill>
                <a:effectLst>
                  <a:innerShdw blurRad="69850" dist="43180" dir="5400000">
                    <a:srgbClr val="000000">
                      <a:alpha val="65000"/>
                    </a:srgbClr>
                  </a:innerShdw>
                </a:effectLst>
                <a:latin typeface="Calibri" pitchFamily="34" charset="0"/>
                <a:cs typeface="Calibri" pitchFamily="34" charset="0"/>
              </a:rPr>
              <a:t>SIRC 2.0 CERTIFICADOS ON-LINE</a:t>
            </a:r>
          </a:p>
          <a:p>
            <a:pPr algn="ctr"/>
            <a:r>
              <a:rPr lang="es-ES" sz="2000" b="1" dirty="0">
                <a:ln w="1905"/>
                <a:effectLst>
                  <a:innerShdw blurRad="69850" dist="43180" dir="5400000">
                    <a:srgbClr val="000000">
                      <a:alpha val="65000"/>
                    </a:srgbClr>
                  </a:innerShdw>
                </a:effectLst>
                <a:latin typeface="Calibri" pitchFamily="34" charset="0"/>
                <a:cs typeface="Calibri" pitchFamily="34" charset="0"/>
              </a:rPr>
              <a:t>Carga de datos en la rogatoria de CERTIFICADOS</a:t>
            </a:r>
            <a:endParaRPr lang="es-ES" sz="2000" b="1" cap="none" spc="0" dirty="0">
              <a:ln w="1905"/>
              <a:effectLst>
                <a:innerShdw blurRad="69850" dist="43180" dir="5400000">
                  <a:srgbClr val="000000">
                    <a:alpha val="65000"/>
                  </a:srgbClr>
                </a:innerShdw>
              </a:effectLst>
              <a:latin typeface="Calibri" pitchFamily="34" charset="0"/>
              <a:cs typeface="Calibri" pitchFamily="34" charset="0"/>
            </a:endParaRPr>
          </a:p>
        </p:txBody>
      </p:sp>
      <p:sp>
        <p:nvSpPr>
          <p:cNvPr id="4" name="CuadroTexto 3">
            <a:extLst>
              <a:ext uri="{FF2B5EF4-FFF2-40B4-BE49-F238E27FC236}">
                <a16:creationId xmlns:a16="http://schemas.microsoft.com/office/drawing/2014/main" xmlns="" id="{D250020C-3813-4099-BF55-CC275BECD4EC}"/>
              </a:ext>
            </a:extLst>
          </p:cNvPr>
          <p:cNvSpPr txBox="1"/>
          <p:nvPr/>
        </p:nvSpPr>
        <p:spPr>
          <a:xfrm>
            <a:off x="599489" y="1628800"/>
            <a:ext cx="7945021" cy="1477328"/>
          </a:xfrm>
          <a:prstGeom prst="rect">
            <a:avLst/>
          </a:prstGeom>
          <a:noFill/>
        </p:spPr>
        <p:txBody>
          <a:bodyPr wrap="square" rtlCol="0">
            <a:spAutoFit/>
          </a:bodyPr>
          <a:lstStyle/>
          <a:p>
            <a:r>
              <a:rPr lang="es-AR" sz="2000" b="1" dirty="0">
                <a:latin typeface="Calibri" panose="020F0502020204030204" pitchFamily="34" charset="0"/>
              </a:rPr>
              <a:t>Pantalla 2</a:t>
            </a:r>
            <a:r>
              <a:rPr lang="es-AR" sz="2000" dirty="0">
                <a:latin typeface="Calibri" panose="020F0502020204030204" pitchFamily="34" charset="0"/>
              </a:rPr>
              <a:t> . </a:t>
            </a:r>
            <a:r>
              <a:rPr lang="es-AR" sz="2000" b="1" dirty="0">
                <a:latin typeface="Calibri" panose="020F0502020204030204" pitchFamily="34" charset="0"/>
              </a:rPr>
              <a:t>Campos a completar respecto de la TITULARIDAD</a:t>
            </a:r>
            <a:endParaRPr lang="es-AR" sz="1400" b="1" dirty="0">
              <a:latin typeface="Calibri" panose="020F0502020204030204" pitchFamily="34" charset="0"/>
            </a:endParaRPr>
          </a:p>
          <a:p>
            <a:r>
              <a:rPr lang="es-ES_tradnl" sz="1400" b="1" dirty="0">
                <a:latin typeface="Calibri" panose="020F0502020204030204" pitchFamily="34" charset="0"/>
              </a:rPr>
              <a:t>Porcentaje:</a:t>
            </a:r>
            <a:r>
              <a:rPr lang="es-ES_tradnl" sz="1400" dirty="0">
                <a:latin typeface="Calibri" panose="020F0502020204030204" pitchFamily="34" charset="0"/>
              </a:rPr>
              <a:t> No ingrese símbolos de porcentaje. Solo se carga el valor numérico.</a:t>
            </a:r>
          </a:p>
          <a:p>
            <a:r>
              <a:rPr lang="es-AR" sz="1400" b="1" dirty="0">
                <a:latin typeface="Calibri" panose="020F0502020204030204" pitchFamily="34" charset="0"/>
              </a:rPr>
              <a:t>Fracción:</a:t>
            </a:r>
            <a:r>
              <a:rPr lang="es-AR" sz="1400" dirty="0">
                <a:latin typeface="Calibri" panose="020F0502020204030204" pitchFamily="34" charset="0"/>
              </a:rPr>
              <a:t> Existen dos campos para este valor: 1er. campo para numerador y el 2do. para el denominador. </a:t>
            </a:r>
          </a:p>
          <a:p>
            <a:r>
              <a:rPr lang="es-AR" sz="1400" b="1" dirty="0">
                <a:latin typeface="Calibri" panose="020F0502020204030204" pitchFamily="34" charset="0"/>
              </a:rPr>
              <a:t>Actualizar Nº de CUIT:</a:t>
            </a:r>
            <a:r>
              <a:rPr lang="es-AR" sz="1400" dirty="0">
                <a:latin typeface="Calibri" panose="020F0502020204030204" pitchFamily="34" charset="0"/>
              </a:rPr>
              <a:t> en caso de que el CUIT que se muestra no sea el correcto o que esté vacío se podrá actualizar utilizando este campo. </a:t>
            </a:r>
            <a:r>
              <a:rPr lang="es-AR" sz="1400" b="1" dirty="0">
                <a:latin typeface="Calibri" panose="020F0502020204030204" pitchFamily="34" charset="0"/>
              </a:rPr>
              <a:t>NO SE CARGA CON GUIONES.</a:t>
            </a:r>
          </a:p>
          <a:p>
            <a:endParaRPr lang="es-AR" sz="1400" dirty="0">
              <a:latin typeface="Calibri" panose="020F0502020204030204" pitchFamily="34" charset="0"/>
            </a:endParaRPr>
          </a:p>
        </p:txBody>
      </p:sp>
      <p:sp>
        <p:nvSpPr>
          <p:cNvPr id="2" name="CuadroTexto 1">
            <a:extLst>
              <a:ext uri="{FF2B5EF4-FFF2-40B4-BE49-F238E27FC236}">
                <a16:creationId xmlns:a16="http://schemas.microsoft.com/office/drawing/2014/main" xmlns="" id="{304D748C-0437-4199-B31E-3F9942C94EE5}"/>
              </a:ext>
            </a:extLst>
          </p:cNvPr>
          <p:cNvSpPr txBox="1"/>
          <p:nvPr/>
        </p:nvSpPr>
        <p:spPr>
          <a:xfrm>
            <a:off x="529020" y="5373216"/>
            <a:ext cx="8160315" cy="107721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s-AR" sz="1600" dirty="0">
                <a:latin typeface="Calibri" panose="020F0502020204030204" pitchFamily="34" charset="0"/>
              </a:rPr>
              <a:t>En caso de existir más de un titular el sistema los mostrará a todos. </a:t>
            </a:r>
          </a:p>
          <a:p>
            <a:pPr algn="just"/>
            <a:r>
              <a:rPr lang="es-AR" sz="1600" dirty="0">
                <a:latin typeface="Calibri" panose="020F0502020204030204" pitchFamily="34" charset="0"/>
              </a:rPr>
              <a:t>El notario deberá </a:t>
            </a:r>
            <a:r>
              <a:rPr lang="es-AR" sz="1600" b="1" dirty="0">
                <a:latin typeface="Calibri" panose="020F0502020204030204" pitchFamily="34" charset="0"/>
              </a:rPr>
              <a:t>INCLUIR</a:t>
            </a:r>
            <a:r>
              <a:rPr lang="es-AR" sz="1600" dirty="0">
                <a:latin typeface="Calibri" panose="020F0502020204030204" pitchFamily="34" charset="0"/>
              </a:rPr>
              <a:t> en la rogatoria electrónica al o los titulares que intervienen en el certificado pulsando sobre el marcador </a:t>
            </a:r>
            <a:r>
              <a:rPr lang="es-AR" sz="1600" b="1" dirty="0">
                <a:latin typeface="Calibri" panose="020F0502020204030204" pitchFamily="34" charset="0"/>
              </a:rPr>
              <a:t>INCLUÍDO. </a:t>
            </a:r>
            <a:r>
              <a:rPr lang="es-AR" sz="1600" dirty="0">
                <a:latin typeface="Calibri" panose="020F0502020204030204" pitchFamily="34" charset="0"/>
              </a:rPr>
              <a:t>Automáticamente se tildará el marcador </a:t>
            </a:r>
            <a:r>
              <a:rPr lang="es-AR" sz="1600" b="1" dirty="0">
                <a:latin typeface="Calibri" panose="020F0502020204030204" pitchFamily="34" charset="0"/>
              </a:rPr>
              <a:t>verificar inhibición</a:t>
            </a:r>
            <a:r>
              <a:rPr lang="es-AR" sz="1600" dirty="0">
                <a:latin typeface="Calibri" panose="020F0502020204030204" pitchFamily="34" charset="0"/>
              </a:rPr>
              <a:t>.</a:t>
            </a:r>
          </a:p>
        </p:txBody>
      </p:sp>
      <p:pic>
        <p:nvPicPr>
          <p:cNvPr id="6" name="Imagen 5">
            <a:extLst>
              <a:ext uri="{FF2B5EF4-FFF2-40B4-BE49-F238E27FC236}">
                <a16:creationId xmlns:a16="http://schemas.microsoft.com/office/drawing/2014/main" xmlns="" id="{BB23F627-C629-4231-8412-373A665834ED}"/>
              </a:ext>
            </a:extLst>
          </p:cNvPr>
          <p:cNvPicPr>
            <a:picLocks noChangeAspect="1"/>
          </p:cNvPicPr>
          <p:nvPr/>
        </p:nvPicPr>
        <p:blipFill>
          <a:blip r:embed="rId4"/>
          <a:stretch>
            <a:fillRect/>
          </a:stretch>
        </p:blipFill>
        <p:spPr>
          <a:xfrm>
            <a:off x="490130" y="2941731"/>
            <a:ext cx="8160315" cy="2071445"/>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502173844"/>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B2BC4E39-FE0B-4AE9-A03B-DD70220C8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6" y="10339"/>
            <a:ext cx="2260264" cy="1618461"/>
          </a:xfrm>
          <a:prstGeom prst="rect">
            <a:avLst/>
          </a:prstGeom>
        </p:spPr>
      </p:pic>
      <p:sp>
        <p:nvSpPr>
          <p:cNvPr id="8" name="5 Rectángulo">
            <a:extLst>
              <a:ext uri="{FF2B5EF4-FFF2-40B4-BE49-F238E27FC236}">
                <a16:creationId xmlns:a16="http://schemas.microsoft.com/office/drawing/2014/main" xmlns="" id="{93E47C9B-AAA1-47C2-8E15-8CAAD9A4609D}"/>
              </a:ext>
            </a:extLst>
          </p:cNvPr>
          <p:cNvSpPr/>
          <p:nvPr/>
        </p:nvSpPr>
        <p:spPr>
          <a:xfrm>
            <a:off x="2505042" y="303039"/>
            <a:ext cx="5269519" cy="707886"/>
          </a:xfrm>
          <a:prstGeom prst="rect">
            <a:avLst/>
          </a:prstGeom>
          <a:noFill/>
        </p:spPr>
        <p:txBody>
          <a:bodyPr wrap="none" lIns="91440" tIns="45720" rIns="91440" bIns="45720">
            <a:spAutoFit/>
          </a:bodyPr>
          <a:lstStyle/>
          <a:p>
            <a:pPr algn="ctr"/>
            <a:r>
              <a:rPr lang="es-ES" sz="2000" b="1" dirty="0">
                <a:ln w="1905"/>
                <a:solidFill>
                  <a:schemeClr val="tx2"/>
                </a:solidFill>
                <a:effectLst>
                  <a:innerShdw blurRad="69850" dist="43180" dir="5400000">
                    <a:srgbClr val="000000">
                      <a:alpha val="65000"/>
                    </a:srgbClr>
                  </a:innerShdw>
                </a:effectLst>
                <a:latin typeface="Calibri" panose="020F0502020204030204" pitchFamily="34" charset="0"/>
              </a:rPr>
              <a:t>SIRC 2.0 CERTIFICADOS ON-LINE</a:t>
            </a:r>
          </a:p>
          <a:p>
            <a:pPr algn="ctr"/>
            <a:r>
              <a:rPr lang="es-ES" sz="2000" b="1" dirty="0">
                <a:ln w="1905"/>
                <a:effectLst>
                  <a:innerShdw blurRad="69850" dist="43180" dir="5400000">
                    <a:srgbClr val="000000">
                      <a:alpha val="65000"/>
                    </a:srgbClr>
                  </a:innerShdw>
                </a:effectLst>
                <a:latin typeface="Calibri" panose="020F0502020204030204" pitchFamily="34" charset="0"/>
              </a:rPr>
              <a:t>Carga de datos en la rogatoria de CERTIFICADOS</a:t>
            </a:r>
            <a:endParaRPr lang="es-ES" sz="2000" b="1" cap="none" spc="0" dirty="0">
              <a:ln w="1905"/>
              <a:effectLst>
                <a:innerShdw blurRad="69850" dist="43180" dir="5400000">
                  <a:srgbClr val="000000">
                    <a:alpha val="65000"/>
                  </a:srgbClr>
                </a:innerShdw>
              </a:effectLst>
              <a:latin typeface="Calibri" panose="020F0502020204030204" pitchFamily="34" charset="0"/>
            </a:endParaRPr>
          </a:p>
        </p:txBody>
      </p:sp>
      <p:sp>
        <p:nvSpPr>
          <p:cNvPr id="4" name="CuadroTexto 3">
            <a:extLst>
              <a:ext uri="{FF2B5EF4-FFF2-40B4-BE49-F238E27FC236}">
                <a16:creationId xmlns:a16="http://schemas.microsoft.com/office/drawing/2014/main" xmlns="" id="{D250020C-3813-4099-BF55-CC275BECD4EC}"/>
              </a:ext>
            </a:extLst>
          </p:cNvPr>
          <p:cNvSpPr txBox="1"/>
          <p:nvPr/>
        </p:nvSpPr>
        <p:spPr>
          <a:xfrm>
            <a:off x="599489" y="1628800"/>
            <a:ext cx="7945021" cy="2339102"/>
          </a:xfrm>
          <a:prstGeom prst="rect">
            <a:avLst/>
          </a:prstGeom>
          <a:noFill/>
        </p:spPr>
        <p:txBody>
          <a:bodyPr wrap="square" rtlCol="0">
            <a:spAutoFit/>
          </a:bodyPr>
          <a:lstStyle/>
          <a:p>
            <a:r>
              <a:rPr lang="es-AR" sz="2000" b="1" dirty="0">
                <a:latin typeface="Calibri" panose="020F0502020204030204" pitchFamily="34" charset="0"/>
              </a:rPr>
              <a:t>Pantalla 2</a:t>
            </a:r>
            <a:r>
              <a:rPr lang="es-AR" sz="2000" dirty="0">
                <a:latin typeface="Calibri" panose="020F0502020204030204" pitchFamily="34" charset="0"/>
              </a:rPr>
              <a:t> . </a:t>
            </a:r>
            <a:r>
              <a:rPr lang="es-AR" sz="2000" b="1" dirty="0">
                <a:latin typeface="Calibri" panose="020F0502020204030204" pitchFamily="34" charset="0"/>
              </a:rPr>
              <a:t>Carga manual de titulares</a:t>
            </a:r>
            <a:endParaRPr lang="es-AR" sz="1400" b="1" dirty="0">
              <a:latin typeface="Calibri" panose="020F0502020204030204" pitchFamily="34" charset="0"/>
            </a:endParaRPr>
          </a:p>
          <a:p>
            <a:pPr algn="just"/>
            <a:r>
              <a:rPr lang="es-ES_tradnl" sz="1400" dirty="0">
                <a:latin typeface="Calibri" panose="020F0502020204030204" pitchFamily="34" charset="0"/>
              </a:rPr>
              <a:t>	En caso de  algún error en los datos de un titular o de no existir algún titular, se podrá utilizar esta opción para completar los datos.</a:t>
            </a:r>
          </a:p>
          <a:p>
            <a:pPr algn="just"/>
            <a:r>
              <a:rPr lang="es-ES_tradnl" sz="1400" dirty="0">
                <a:latin typeface="Calibri" panose="020F0502020204030204" pitchFamily="34" charset="0"/>
              </a:rPr>
              <a:t>Podemos cargar los datos del titular completando todos los campos o utilizando los botones para buscar personas.</a:t>
            </a:r>
          </a:p>
          <a:p>
            <a:pPr algn="just"/>
            <a:r>
              <a:rPr lang="es-ES_tradnl" sz="1400" b="1" dirty="0">
                <a:latin typeface="Calibri" panose="020F0502020204030204" pitchFamily="34" charset="0"/>
              </a:rPr>
              <a:t>	BUSQUEDA DE PERSONAS:</a:t>
            </a:r>
          </a:p>
          <a:p>
            <a:pPr algn="just"/>
            <a:r>
              <a:rPr lang="es-ES_tradnl" sz="1400" b="1" dirty="0">
                <a:solidFill>
                  <a:schemeClr val="tx2"/>
                </a:solidFill>
                <a:latin typeface="Calibri" panose="020F0502020204030204" pitchFamily="34" charset="0"/>
              </a:rPr>
              <a:t>SIRC DNI:</a:t>
            </a:r>
            <a:r>
              <a:rPr lang="es-ES_tradnl" sz="1400" dirty="0">
                <a:latin typeface="Calibri" panose="020F0502020204030204" pitchFamily="34" charset="0"/>
              </a:rPr>
              <a:t> se escribe el número de documento en el campo respectivo y se pulsa sobre éste botón. Si se  encuentran más de una coincidencia mostrará un listado de personas para que se pueda seleccionar la que corresponda. Si encuentra una sola cargará los datos automáticamente en los campos respectivos.</a:t>
            </a:r>
          </a:p>
          <a:p>
            <a:pPr algn="just"/>
            <a:r>
              <a:rPr lang="es-ES_tradnl" sz="1400" b="1" dirty="0">
                <a:solidFill>
                  <a:schemeClr val="tx2"/>
                </a:solidFill>
                <a:latin typeface="Calibri" panose="020F0502020204030204" pitchFamily="34" charset="0"/>
              </a:rPr>
              <a:t>SIRC NOMBRE Y APELLIDO:</a:t>
            </a:r>
            <a:r>
              <a:rPr lang="es-ES_tradnl" sz="1400" dirty="0">
                <a:latin typeface="Calibri" panose="020F0502020204030204" pitchFamily="34" charset="0"/>
              </a:rPr>
              <a:t> </a:t>
            </a:r>
            <a:r>
              <a:rPr lang="es-ES_tradnl" sz="1400" dirty="0" err="1">
                <a:latin typeface="Calibri" panose="020F0502020204030204" pitchFamily="34" charset="0"/>
              </a:rPr>
              <a:t>Idem</a:t>
            </a:r>
            <a:r>
              <a:rPr lang="es-ES_tradnl" sz="1400" dirty="0">
                <a:latin typeface="Calibri" panose="020F0502020204030204" pitchFamily="34" charset="0"/>
              </a:rPr>
              <a:t> al anterior pero realiza la consulta a partir del nombre y del apellido</a:t>
            </a:r>
          </a:p>
        </p:txBody>
      </p:sp>
      <p:pic>
        <p:nvPicPr>
          <p:cNvPr id="3" name="Imagen 2">
            <a:extLst>
              <a:ext uri="{FF2B5EF4-FFF2-40B4-BE49-F238E27FC236}">
                <a16:creationId xmlns:a16="http://schemas.microsoft.com/office/drawing/2014/main" xmlns="" id="{81025E9A-2344-4764-815E-E4DBBFA99618}"/>
              </a:ext>
            </a:extLst>
          </p:cNvPr>
          <p:cNvPicPr>
            <a:picLocks noChangeAspect="1"/>
          </p:cNvPicPr>
          <p:nvPr/>
        </p:nvPicPr>
        <p:blipFill>
          <a:blip r:embed="rId4"/>
          <a:stretch>
            <a:fillRect/>
          </a:stretch>
        </p:blipFill>
        <p:spPr>
          <a:xfrm>
            <a:off x="753665" y="4157563"/>
            <a:ext cx="7921836" cy="2367781"/>
          </a:xfrm>
          <a:prstGeom prst="rect">
            <a:avLst/>
          </a:prstGeom>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106434349"/>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B2BC4E39-FE0B-4AE9-A03B-DD70220C8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6" y="10339"/>
            <a:ext cx="2260264" cy="1618461"/>
          </a:xfrm>
          <a:prstGeom prst="rect">
            <a:avLst/>
          </a:prstGeom>
        </p:spPr>
      </p:pic>
      <p:sp>
        <p:nvSpPr>
          <p:cNvPr id="4" name="CuadroTexto 3">
            <a:extLst>
              <a:ext uri="{FF2B5EF4-FFF2-40B4-BE49-F238E27FC236}">
                <a16:creationId xmlns:a16="http://schemas.microsoft.com/office/drawing/2014/main" xmlns="" id="{D250020C-3813-4099-BF55-CC275BECD4EC}"/>
              </a:ext>
            </a:extLst>
          </p:cNvPr>
          <p:cNvSpPr txBox="1"/>
          <p:nvPr/>
        </p:nvSpPr>
        <p:spPr>
          <a:xfrm>
            <a:off x="626329" y="1713668"/>
            <a:ext cx="8220983" cy="1261884"/>
          </a:xfrm>
          <a:prstGeom prst="rect">
            <a:avLst/>
          </a:prstGeom>
          <a:noFill/>
        </p:spPr>
        <p:txBody>
          <a:bodyPr wrap="square" rtlCol="0">
            <a:spAutoFit/>
          </a:bodyPr>
          <a:lstStyle/>
          <a:p>
            <a:r>
              <a:rPr lang="es-AR" sz="2000" b="1" dirty="0">
                <a:latin typeface="Calibri" panose="020F0502020204030204" pitchFamily="34" charset="0"/>
              </a:rPr>
              <a:t>Pantalla 3</a:t>
            </a:r>
            <a:r>
              <a:rPr lang="es-AR" sz="2000" dirty="0">
                <a:latin typeface="Calibri" panose="020F0502020204030204" pitchFamily="34" charset="0"/>
              </a:rPr>
              <a:t> . </a:t>
            </a:r>
            <a:r>
              <a:rPr lang="es-AR" sz="2000" b="1" dirty="0">
                <a:latin typeface="Calibri" panose="020F0502020204030204" pitchFamily="34" charset="0"/>
              </a:rPr>
              <a:t>Pago de aforos</a:t>
            </a:r>
          </a:p>
          <a:p>
            <a:pPr algn="just"/>
            <a:r>
              <a:rPr lang="es-ES_tradnl" sz="1400" dirty="0">
                <a:latin typeface="Calibri" panose="020F0502020204030204" pitchFamily="34" charset="0"/>
              </a:rPr>
              <a:t>En esta pantalla se mostrarán los montos correspondientes a tasa retributivas de servicios y tasa retributivas ley 6279 que corresponda según los motivos del certificado.</a:t>
            </a:r>
          </a:p>
          <a:p>
            <a:pPr algn="just"/>
            <a:r>
              <a:rPr lang="es-ES_tradnl" sz="1400" b="1" dirty="0">
                <a:latin typeface="Calibri" panose="020F0502020204030204" pitchFamily="34" charset="0"/>
              </a:rPr>
              <a:t>Tasa retributivas ley 6279:</a:t>
            </a:r>
            <a:r>
              <a:rPr lang="es-ES_tradnl" sz="1400" dirty="0">
                <a:latin typeface="Calibri" panose="020F0502020204030204" pitchFamily="34" charset="0"/>
              </a:rPr>
              <a:t> se descuentan directamente del MONEDERO ELECTRÓNICO del profesional.</a:t>
            </a:r>
          </a:p>
          <a:p>
            <a:pPr algn="just"/>
            <a:r>
              <a:rPr lang="es-ES_tradnl" sz="1400" b="1" dirty="0">
                <a:latin typeface="Calibri" panose="020F0502020204030204" pitchFamily="34" charset="0"/>
              </a:rPr>
              <a:t>Tasa retributivas:</a:t>
            </a:r>
            <a:r>
              <a:rPr lang="es-ES_tradnl" sz="1400" dirty="0">
                <a:latin typeface="Calibri" panose="020F0502020204030204" pitchFamily="34" charset="0"/>
              </a:rPr>
              <a:t> Se deberá indicar el punto de venta del CODIGO RESPECTIVO.</a:t>
            </a:r>
          </a:p>
        </p:txBody>
      </p:sp>
      <p:pic>
        <p:nvPicPr>
          <p:cNvPr id="9" name="Imagen 8">
            <a:extLst>
              <a:ext uri="{FF2B5EF4-FFF2-40B4-BE49-F238E27FC236}">
                <a16:creationId xmlns:a16="http://schemas.microsoft.com/office/drawing/2014/main" xmlns="" id="{48A90785-0E46-4E39-9402-495C1E2F7F84}"/>
              </a:ext>
            </a:extLst>
          </p:cNvPr>
          <p:cNvPicPr>
            <a:picLocks noChangeAspect="1"/>
          </p:cNvPicPr>
          <p:nvPr/>
        </p:nvPicPr>
        <p:blipFill>
          <a:blip r:embed="rId4"/>
          <a:stretch>
            <a:fillRect/>
          </a:stretch>
        </p:blipFill>
        <p:spPr>
          <a:xfrm>
            <a:off x="5436098" y="3068959"/>
            <a:ext cx="3528392" cy="3672409"/>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11" name="CuadroTexto 10">
            <a:extLst>
              <a:ext uri="{FF2B5EF4-FFF2-40B4-BE49-F238E27FC236}">
                <a16:creationId xmlns:a16="http://schemas.microsoft.com/office/drawing/2014/main" xmlns="" id="{9D38D4CC-557F-4E7E-914B-5F92EF4E4037}"/>
              </a:ext>
            </a:extLst>
          </p:cNvPr>
          <p:cNvSpPr txBox="1"/>
          <p:nvPr/>
        </p:nvSpPr>
        <p:spPr>
          <a:xfrm>
            <a:off x="467544" y="3053859"/>
            <a:ext cx="4680520"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AR" sz="1400" dirty="0">
                <a:latin typeface="Calibri" panose="020F0502020204030204" pitchFamily="34" charset="0"/>
              </a:rPr>
              <a:t>Es necesario identificar el </a:t>
            </a:r>
            <a:r>
              <a:rPr lang="es-AR" sz="1400" b="1" dirty="0">
                <a:latin typeface="Calibri" panose="020F0502020204030204" pitchFamily="34" charset="0"/>
              </a:rPr>
              <a:t>PUNTO DE VENTA </a:t>
            </a:r>
            <a:r>
              <a:rPr lang="es-AR" sz="1400" dirty="0">
                <a:latin typeface="Calibri" panose="020F0502020204030204" pitchFamily="34" charset="0"/>
              </a:rPr>
              <a:t>del código de Tasa Retributiva para determinar los datos que llevan.</a:t>
            </a:r>
          </a:p>
          <a:p>
            <a:pPr algn="just"/>
            <a:r>
              <a:rPr lang="es-AR" sz="1400" dirty="0">
                <a:latin typeface="Calibri" panose="020F0502020204030204" pitchFamily="34" charset="0"/>
              </a:rPr>
              <a:t>Algunos puntos de venta, Bolsa de Comercio, Cajas del Registro y algunos bancos, utilizan una red de transmisión de datos </a:t>
            </a:r>
            <a:r>
              <a:rPr lang="es-AR" sz="1400" b="1" dirty="0">
                <a:latin typeface="Calibri" panose="020F0502020204030204" pitchFamily="34" charset="0"/>
              </a:rPr>
              <a:t>X-Net/X-Nativa</a:t>
            </a:r>
            <a:r>
              <a:rPr lang="es-AR" sz="1400" dirty="0">
                <a:latin typeface="Calibri" panose="020F0502020204030204" pitchFamily="34" charset="0"/>
              </a:rPr>
              <a:t> que manejan un conjunto de datos específicos que figuran en el ticket que emiten de la tasa que se ha comprado.</a:t>
            </a:r>
          </a:p>
          <a:p>
            <a:pPr algn="just"/>
            <a:r>
              <a:rPr lang="es-AR" sz="1400" dirty="0">
                <a:latin typeface="Calibri" panose="020F0502020204030204" pitchFamily="34" charset="0"/>
              </a:rPr>
              <a:t>En cambio el Banco Nación utiliza otra red por lo tanto emite códigos con otro tipo de información.</a:t>
            </a:r>
          </a:p>
        </p:txBody>
      </p:sp>
      <p:sp>
        <p:nvSpPr>
          <p:cNvPr id="12" name="CuadroTexto 11">
            <a:extLst>
              <a:ext uri="{FF2B5EF4-FFF2-40B4-BE49-F238E27FC236}">
                <a16:creationId xmlns:a16="http://schemas.microsoft.com/office/drawing/2014/main" xmlns="" id="{C85F8F2B-2163-446D-B9BB-DD80BCFBEC55}"/>
              </a:ext>
            </a:extLst>
          </p:cNvPr>
          <p:cNvSpPr txBox="1"/>
          <p:nvPr/>
        </p:nvSpPr>
        <p:spPr>
          <a:xfrm>
            <a:off x="467544" y="5297244"/>
            <a:ext cx="4680520"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s-AR" sz="1400" b="1" dirty="0">
                <a:latin typeface="Calibri" panose="020F0502020204030204" pitchFamily="34" charset="0"/>
              </a:rPr>
              <a:t>Medidas de Seguridad:</a:t>
            </a:r>
            <a:r>
              <a:rPr lang="es-AR" sz="1400" dirty="0">
                <a:latin typeface="Calibri" panose="020F0502020204030204" pitchFamily="34" charset="0"/>
              </a:rPr>
              <a:t> Cuando se cargan datos del ticket comprado, nuestro sistema realiza una validación de tickets adquiridos y utilizados. La misma se realiza en varias instancias para un mismo trámite.</a:t>
            </a:r>
          </a:p>
          <a:p>
            <a:pPr algn="just"/>
            <a:r>
              <a:rPr lang="es-AR" sz="1400" b="1" dirty="0">
                <a:latin typeface="Calibri" panose="020F0502020204030204" pitchFamily="34" charset="0"/>
              </a:rPr>
              <a:t>1er. Validación:</a:t>
            </a:r>
            <a:r>
              <a:rPr lang="es-AR" sz="1400" dirty="0">
                <a:latin typeface="Calibri" panose="020F0502020204030204" pitchFamily="34" charset="0"/>
              </a:rPr>
              <a:t> al momento de cargar los datos del ticket.</a:t>
            </a:r>
          </a:p>
          <a:p>
            <a:pPr algn="just"/>
            <a:r>
              <a:rPr lang="es-AR" sz="1400" b="1" dirty="0">
                <a:latin typeface="Calibri" panose="020F0502020204030204" pitchFamily="34" charset="0"/>
              </a:rPr>
              <a:t>2da. Validación:</a:t>
            </a:r>
            <a:r>
              <a:rPr lang="es-AR" sz="1400" dirty="0">
                <a:latin typeface="Calibri" panose="020F0502020204030204" pitchFamily="34" charset="0"/>
              </a:rPr>
              <a:t> al día siguiente a primera hora de la mañana.</a:t>
            </a:r>
          </a:p>
        </p:txBody>
      </p:sp>
      <p:sp>
        <p:nvSpPr>
          <p:cNvPr id="10" name="5 Rectángulo">
            <a:extLst>
              <a:ext uri="{FF2B5EF4-FFF2-40B4-BE49-F238E27FC236}">
                <a16:creationId xmlns:a16="http://schemas.microsoft.com/office/drawing/2014/main" xmlns="" id="{59B9B99D-A528-4BC8-ADB7-7AD2DA428849}"/>
              </a:ext>
            </a:extLst>
          </p:cNvPr>
          <p:cNvSpPr/>
          <p:nvPr/>
        </p:nvSpPr>
        <p:spPr>
          <a:xfrm>
            <a:off x="2505042" y="303039"/>
            <a:ext cx="5269519" cy="707886"/>
          </a:xfrm>
          <a:prstGeom prst="rect">
            <a:avLst/>
          </a:prstGeom>
          <a:noFill/>
        </p:spPr>
        <p:txBody>
          <a:bodyPr wrap="none" lIns="91440" tIns="45720" rIns="91440" bIns="45720">
            <a:spAutoFit/>
          </a:bodyPr>
          <a:lstStyle/>
          <a:p>
            <a:pPr algn="ctr"/>
            <a:r>
              <a:rPr lang="es-ES" sz="2000" b="1" dirty="0">
                <a:ln w="1905"/>
                <a:solidFill>
                  <a:schemeClr val="tx2"/>
                </a:solidFill>
                <a:effectLst>
                  <a:innerShdw blurRad="69850" dist="43180" dir="5400000">
                    <a:srgbClr val="000000">
                      <a:alpha val="65000"/>
                    </a:srgbClr>
                  </a:innerShdw>
                </a:effectLst>
                <a:latin typeface="Calibri" panose="020F0502020204030204" pitchFamily="34" charset="0"/>
              </a:rPr>
              <a:t>SIRC 2.0 CERTIFICADOS ON-LINE</a:t>
            </a:r>
          </a:p>
          <a:p>
            <a:pPr algn="ctr"/>
            <a:r>
              <a:rPr lang="es-ES" sz="2000" b="1" dirty="0">
                <a:ln w="1905"/>
                <a:effectLst>
                  <a:innerShdw blurRad="69850" dist="43180" dir="5400000">
                    <a:srgbClr val="000000">
                      <a:alpha val="65000"/>
                    </a:srgbClr>
                  </a:innerShdw>
                </a:effectLst>
                <a:latin typeface="Calibri" panose="020F0502020204030204" pitchFamily="34" charset="0"/>
              </a:rPr>
              <a:t>Carga de datos en la rogatoria de CERTIFICADOS</a:t>
            </a:r>
            <a:endParaRPr lang="es-ES" sz="2000" b="1" cap="none" spc="0" dirty="0">
              <a:ln w="1905"/>
              <a:effectLst>
                <a:innerShdw blurRad="69850" dist="43180" dir="5400000">
                  <a:srgbClr val="000000">
                    <a:alpha val="65000"/>
                  </a:srgbClr>
                </a:innerShdw>
              </a:effectLst>
              <a:latin typeface="Calibri" panose="020F0502020204030204" pitchFamily="34" charset="0"/>
            </a:endParaRPr>
          </a:p>
        </p:txBody>
      </p:sp>
    </p:spTree>
    <p:extLst>
      <p:ext uri="{BB962C8B-B14F-4D97-AF65-F5344CB8AC3E}">
        <p14:creationId xmlns:p14="http://schemas.microsoft.com/office/powerpoint/2010/main" val="3265604861"/>
      </p:ext>
    </p:extLst>
  </p:cSld>
  <p:clrMapOvr>
    <a:masterClrMapping/>
  </p:clrMapOvr>
  <p:transition spd="slow" advTm="1500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F1033863-8E65-4977-97E4-8A443E6D9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6" y="10339"/>
            <a:ext cx="2260264" cy="1618461"/>
          </a:xfrm>
          <a:prstGeom prst="rect">
            <a:avLst/>
          </a:prstGeom>
        </p:spPr>
      </p:pic>
      <p:sp>
        <p:nvSpPr>
          <p:cNvPr id="8" name="5 Rectángulo">
            <a:extLst>
              <a:ext uri="{FF2B5EF4-FFF2-40B4-BE49-F238E27FC236}">
                <a16:creationId xmlns:a16="http://schemas.microsoft.com/office/drawing/2014/main" xmlns="" id="{FC24D360-A572-4555-B83D-374A6219D092}"/>
              </a:ext>
            </a:extLst>
          </p:cNvPr>
          <p:cNvSpPr/>
          <p:nvPr/>
        </p:nvSpPr>
        <p:spPr>
          <a:xfrm>
            <a:off x="2505042" y="303039"/>
            <a:ext cx="5269519" cy="707886"/>
          </a:xfrm>
          <a:prstGeom prst="rect">
            <a:avLst/>
          </a:prstGeom>
          <a:noFill/>
        </p:spPr>
        <p:txBody>
          <a:bodyPr wrap="none" lIns="91440" tIns="45720" rIns="91440" bIns="45720">
            <a:spAutoFit/>
          </a:bodyPr>
          <a:lstStyle/>
          <a:p>
            <a:pPr algn="ctr"/>
            <a:r>
              <a:rPr lang="es-ES" sz="2000" b="1" dirty="0">
                <a:ln w="1905"/>
                <a:solidFill>
                  <a:schemeClr val="tx2"/>
                </a:solidFill>
                <a:effectLst>
                  <a:innerShdw blurRad="69850" dist="43180" dir="5400000">
                    <a:srgbClr val="000000">
                      <a:alpha val="65000"/>
                    </a:srgbClr>
                  </a:innerShdw>
                </a:effectLst>
                <a:latin typeface="Calibri" panose="020F0502020204030204" pitchFamily="34" charset="0"/>
              </a:rPr>
              <a:t>SIRC 2.0 CERTIFICADOS ON-LINE</a:t>
            </a:r>
          </a:p>
          <a:p>
            <a:pPr algn="ctr"/>
            <a:r>
              <a:rPr lang="es-ES" sz="2000" b="1" dirty="0">
                <a:ln w="1905"/>
                <a:effectLst>
                  <a:innerShdw blurRad="69850" dist="43180" dir="5400000">
                    <a:srgbClr val="000000">
                      <a:alpha val="65000"/>
                    </a:srgbClr>
                  </a:innerShdw>
                </a:effectLst>
                <a:latin typeface="Calibri" panose="020F0502020204030204" pitchFamily="34" charset="0"/>
              </a:rPr>
              <a:t>Carga de datos en la rogatoria de CERTIFICADOS</a:t>
            </a:r>
            <a:endParaRPr lang="es-ES" sz="2000" b="1" cap="none" spc="0" dirty="0">
              <a:ln w="1905"/>
              <a:effectLst>
                <a:innerShdw blurRad="69850" dist="43180" dir="5400000">
                  <a:srgbClr val="000000">
                    <a:alpha val="65000"/>
                  </a:srgbClr>
                </a:innerShdw>
              </a:effectLst>
              <a:latin typeface="Calibri" panose="020F0502020204030204" pitchFamily="34" charset="0"/>
            </a:endParaRPr>
          </a:p>
        </p:txBody>
      </p:sp>
      <p:sp>
        <p:nvSpPr>
          <p:cNvPr id="13" name="CuadroTexto 12">
            <a:extLst>
              <a:ext uri="{FF2B5EF4-FFF2-40B4-BE49-F238E27FC236}">
                <a16:creationId xmlns:a16="http://schemas.microsoft.com/office/drawing/2014/main" xmlns="" id="{B6D9D025-2542-4ED1-92DB-786B8CF28F07}"/>
              </a:ext>
            </a:extLst>
          </p:cNvPr>
          <p:cNvSpPr txBox="1"/>
          <p:nvPr/>
        </p:nvSpPr>
        <p:spPr>
          <a:xfrm>
            <a:off x="683568" y="1772816"/>
            <a:ext cx="8136904" cy="1384995"/>
          </a:xfrm>
          <a:prstGeom prst="rect">
            <a:avLst/>
          </a:prstGeom>
          <a:noFill/>
        </p:spPr>
        <p:txBody>
          <a:bodyPr wrap="square" rtlCol="0">
            <a:spAutoFit/>
          </a:bodyPr>
          <a:lstStyle/>
          <a:p>
            <a:pPr algn="just"/>
            <a:r>
              <a:rPr lang="es-AR" sz="1400" dirty="0">
                <a:latin typeface="Calibri" panose="020F0502020204030204" pitchFamily="34" charset="0"/>
              </a:rPr>
              <a:t>Al terminarse el proceso de carga, pagos </a:t>
            </a:r>
            <a:r>
              <a:rPr lang="es-AR" sz="1400">
                <a:latin typeface="Calibri" panose="020F0502020204030204" pitchFamily="34" charset="0"/>
              </a:rPr>
              <a:t>y envío del CERTIFICADO, </a:t>
            </a:r>
            <a:r>
              <a:rPr lang="es-AR" sz="1400" dirty="0">
                <a:latin typeface="Calibri" panose="020F0502020204030204" pitchFamily="34" charset="0"/>
              </a:rPr>
              <a:t>el SIRC pasa el proceso por mesa de entradas virtual, le asigna número </a:t>
            </a:r>
            <a:r>
              <a:rPr lang="es-AR" sz="1400">
                <a:latin typeface="Calibri" panose="020F0502020204030204" pitchFamily="34" charset="0"/>
              </a:rPr>
              <a:t>de entrada, </a:t>
            </a:r>
            <a:r>
              <a:rPr lang="es-AR" sz="1400" dirty="0">
                <a:latin typeface="Calibri" panose="020F0502020204030204" pitchFamily="34" charset="0"/>
              </a:rPr>
              <a:t>bloquea el dominio asociado y deja el trámite en la oficina de control preliminar para su recepción y estudio de prioridades.</a:t>
            </a:r>
          </a:p>
          <a:p>
            <a:pPr algn="just"/>
            <a:r>
              <a:rPr lang="es-AR" sz="1400" dirty="0">
                <a:latin typeface="Calibri" panose="020F0502020204030204" pitchFamily="34" charset="0"/>
              </a:rPr>
              <a:t>En la pantalla del usuario que inició el CERTIFICADO queda la rogatoria electrónica en formato PDF el cual incluye además de la información que se cargó, el número de entrada que recibe de la mesa de entradas virtual.</a:t>
            </a:r>
          </a:p>
        </p:txBody>
      </p:sp>
      <p:pic>
        <p:nvPicPr>
          <p:cNvPr id="14" name="Imagen 13">
            <a:extLst>
              <a:ext uri="{FF2B5EF4-FFF2-40B4-BE49-F238E27FC236}">
                <a16:creationId xmlns:a16="http://schemas.microsoft.com/office/drawing/2014/main" xmlns="" id="{90122C66-47DA-48C4-86E8-13B1B4DE346A}"/>
              </a:ext>
            </a:extLst>
          </p:cNvPr>
          <p:cNvPicPr>
            <a:picLocks noChangeAspect="1"/>
          </p:cNvPicPr>
          <p:nvPr/>
        </p:nvPicPr>
        <p:blipFill>
          <a:blip r:embed="rId4"/>
          <a:stretch>
            <a:fillRect/>
          </a:stretch>
        </p:blipFill>
        <p:spPr>
          <a:xfrm>
            <a:off x="1775045" y="3089044"/>
            <a:ext cx="5593910" cy="3530312"/>
          </a:xfrm>
          <a:prstGeom prst="rect">
            <a:avLst/>
          </a:prstGeom>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1140233349"/>
      </p:ext>
    </p:extLst>
  </p:cSld>
  <p:clrMapOvr>
    <a:masterClrMapping/>
  </p:clrMapOvr>
  <p:transition spd="slow" advTm="1000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B2BC4E39-FE0B-4AE9-A03B-DD70220C8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6" y="10339"/>
            <a:ext cx="2260264" cy="1618461"/>
          </a:xfrm>
          <a:prstGeom prst="rect">
            <a:avLst/>
          </a:prstGeom>
        </p:spPr>
      </p:pic>
      <p:sp>
        <p:nvSpPr>
          <p:cNvPr id="10" name="7 CuadroTexto">
            <a:extLst>
              <a:ext uri="{FF2B5EF4-FFF2-40B4-BE49-F238E27FC236}">
                <a16:creationId xmlns:a16="http://schemas.microsoft.com/office/drawing/2014/main" xmlns="" id="{7FF797D3-A8C0-4167-B8B5-A33635FD8575}"/>
              </a:ext>
            </a:extLst>
          </p:cNvPr>
          <p:cNvSpPr txBox="1"/>
          <p:nvPr/>
        </p:nvSpPr>
        <p:spPr>
          <a:xfrm>
            <a:off x="323528" y="1862349"/>
            <a:ext cx="5112568" cy="923330"/>
          </a:xfrm>
          <a:prstGeom prst="rect">
            <a:avLst/>
          </a:prstGeom>
          <a:noFill/>
        </p:spPr>
        <p:txBody>
          <a:bodyPr wrap="square" rtlCol="0">
            <a:spAutoFit/>
          </a:bodyPr>
          <a:lstStyle/>
          <a:p>
            <a:r>
              <a:rPr lang="es-ES_tradnl" dirty="0">
                <a:latin typeface="Calibri" panose="020F0502020204030204" pitchFamily="34" charset="0"/>
              </a:rPr>
              <a:t>1) </a:t>
            </a:r>
            <a:r>
              <a:rPr lang="es-ES_tradnl" b="1" dirty="0">
                <a:latin typeface="Calibri" panose="020F0502020204030204" pitchFamily="34" charset="0"/>
              </a:rPr>
              <a:t>www2.jus.mendoza.gov.ar/registros/drp</a:t>
            </a:r>
          </a:p>
          <a:p>
            <a:pPr marL="742950" lvl="1" indent="-285750">
              <a:buFont typeface="Arial" panose="020B0604020202020204" pitchFamily="34" charset="0"/>
              <a:buChar char="•"/>
            </a:pPr>
            <a:r>
              <a:rPr lang="es-ES_tradnl" dirty="0">
                <a:latin typeface="Calibri" panose="020F0502020204030204" pitchFamily="34" charset="0"/>
              </a:rPr>
              <a:t>Seleccione en el MENU del Portal Acceso al SIRC 2.0</a:t>
            </a:r>
          </a:p>
        </p:txBody>
      </p:sp>
      <p:sp>
        <p:nvSpPr>
          <p:cNvPr id="11" name="Rectángulo 10">
            <a:extLst>
              <a:ext uri="{FF2B5EF4-FFF2-40B4-BE49-F238E27FC236}">
                <a16:creationId xmlns:a16="http://schemas.microsoft.com/office/drawing/2014/main" xmlns="" id="{955C29A3-2316-42F4-8393-AAB68A2E5AB1}"/>
              </a:ext>
            </a:extLst>
          </p:cNvPr>
          <p:cNvSpPr/>
          <p:nvPr/>
        </p:nvSpPr>
        <p:spPr>
          <a:xfrm>
            <a:off x="330005" y="2586629"/>
            <a:ext cx="5466131" cy="1200329"/>
          </a:xfrm>
          <a:prstGeom prst="rect">
            <a:avLst/>
          </a:prstGeom>
        </p:spPr>
        <p:txBody>
          <a:bodyPr wrap="square">
            <a:spAutoFit/>
          </a:bodyPr>
          <a:lstStyle/>
          <a:p>
            <a:r>
              <a:rPr lang="es-ES_tradnl" dirty="0">
                <a:latin typeface="Calibri" panose="020F0502020204030204" pitchFamily="34" charset="0"/>
              </a:rPr>
              <a:t>2) </a:t>
            </a:r>
            <a:r>
              <a:rPr lang="es-ES_tradnl" b="1" dirty="0">
                <a:latin typeface="Calibri" panose="020F0502020204030204" pitchFamily="34" charset="0"/>
              </a:rPr>
              <a:t>www.jus.mendoza.gov.ar</a:t>
            </a:r>
          </a:p>
          <a:p>
            <a:pPr marL="800100" lvl="1" indent="-342900">
              <a:buFont typeface="Arial" panose="020B0604020202020204" pitchFamily="34" charset="0"/>
              <a:buChar char="•"/>
            </a:pPr>
            <a:r>
              <a:rPr lang="es-ES_tradnl" b="1" dirty="0">
                <a:latin typeface="Calibri" panose="020F0502020204030204" pitchFamily="34" charset="0"/>
              </a:rPr>
              <a:t>Ícono:</a:t>
            </a:r>
            <a:r>
              <a:rPr lang="es-ES_tradnl" dirty="0">
                <a:latin typeface="Calibri" panose="020F0502020204030204" pitchFamily="34" charset="0"/>
              </a:rPr>
              <a:t> Registro</a:t>
            </a:r>
          </a:p>
          <a:p>
            <a:pPr marL="800100" lvl="1" indent="-342900">
              <a:buFont typeface="Arial" panose="020B0604020202020204" pitchFamily="34" charset="0"/>
              <a:buChar char="•"/>
            </a:pPr>
            <a:r>
              <a:rPr lang="es-ES_tradnl" b="1" dirty="0">
                <a:latin typeface="Calibri" panose="020F0502020204030204" pitchFamily="34" charset="0"/>
              </a:rPr>
              <a:t>Opción:</a:t>
            </a:r>
            <a:r>
              <a:rPr lang="es-ES_tradnl" dirty="0">
                <a:latin typeface="Calibri" panose="020F0502020204030204" pitchFamily="34" charset="0"/>
              </a:rPr>
              <a:t> Registro de la 1,3 y 4ta. </a:t>
            </a:r>
            <a:r>
              <a:rPr lang="es-ES_tradnl" dirty="0" err="1">
                <a:latin typeface="Calibri" panose="020F0502020204030204" pitchFamily="34" charset="0"/>
              </a:rPr>
              <a:t>Circunsc</a:t>
            </a:r>
            <a:r>
              <a:rPr lang="es-ES_tradnl" dirty="0">
                <a:latin typeface="Calibri" panose="020F0502020204030204" pitchFamily="34" charset="0"/>
              </a:rPr>
              <a:t>.</a:t>
            </a:r>
          </a:p>
          <a:p>
            <a:pPr marL="800100" lvl="1" indent="-342900">
              <a:buFont typeface="Arial" panose="020B0604020202020204" pitchFamily="34" charset="0"/>
              <a:buChar char="•"/>
            </a:pPr>
            <a:r>
              <a:rPr lang="es-ES_tradnl" b="1" dirty="0">
                <a:latin typeface="Calibri" panose="020F0502020204030204" pitchFamily="34" charset="0"/>
              </a:rPr>
              <a:t>Menú:</a:t>
            </a:r>
            <a:r>
              <a:rPr lang="es-ES_tradnl" dirty="0">
                <a:latin typeface="Calibri" panose="020F0502020204030204" pitchFamily="34" charset="0"/>
              </a:rPr>
              <a:t> Acceso al SIRC 2.0</a:t>
            </a:r>
            <a:endParaRPr lang="es-AR" dirty="0">
              <a:latin typeface="Calibri" panose="020F0502020204030204" pitchFamily="34" charset="0"/>
            </a:endParaRPr>
          </a:p>
        </p:txBody>
      </p:sp>
      <p:pic>
        <p:nvPicPr>
          <p:cNvPr id="15" name="Imagen 14">
            <a:extLst>
              <a:ext uri="{FF2B5EF4-FFF2-40B4-BE49-F238E27FC236}">
                <a16:creationId xmlns:a16="http://schemas.microsoft.com/office/drawing/2014/main" xmlns="" id="{F22F23C5-39B3-4E7D-A399-8C4BB0DF289A}"/>
              </a:ext>
            </a:extLst>
          </p:cNvPr>
          <p:cNvPicPr>
            <a:picLocks noChangeAspect="1"/>
          </p:cNvPicPr>
          <p:nvPr/>
        </p:nvPicPr>
        <p:blipFill>
          <a:blip r:embed="rId4"/>
          <a:stretch>
            <a:fillRect/>
          </a:stretch>
        </p:blipFill>
        <p:spPr>
          <a:xfrm>
            <a:off x="6228184" y="1556792"/>
            <a:ext cx="2719045" cy="3525383"/>
          </a:xfrm>
          <a:prstGeom prst="rect">
            <a:avLst/>
          </a:prstGeom>
        </p:spPr>
      </p:pic>
      <p:cxnSp>
        <p:nvCxnSpPr>
          <p:cNvPr id="17" name="Conector recto de flecha 16">
            <a:extLst>
              <a:ext uri="{FF2B5EF4-FFF2-40B4-BE49-F238E27FC236}">
                <a16:creationId xmlns:a16="http://schemas.microsoft.com/office/drawing/2014/main" xmlns="" id="{D8898994-B0C4-4F87-B1E8-5A56CDBF3330}"/>
              </a:ext>
            </a:extLst>
          </p:cNvPr>
          <p:cNvCxnSpPr>
            <a:cxnSpLocks/>
          </p:cNvCxnSpPr>
          <p:nvPr/>
        </p:nvCxnSpPr>
        <p:spPr>
          <a:xfrm>
            <a:off x="4521128" y="2905565"/>
            <a:ext cx="1694820" cy="9762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Rectángulo 20">
            <a:extLst>
              <a:ext uri="{FF2B5EF4-FFF2-40B4-BE49-F238E27FC236}">
                <a16:creationId xmlns:a16="http://schemas.microsoft.com/office/drawing/2014/main" xmlns="" id="{7306B5BD-B6B5-41AB-BAD5-186EEEFC6F4F}"/>
              </a:ext>
            </a:extLst>
          </p:cNvPr>
          <p:cNvSpPr/>
          <p:nvPr/>
        </p:nvSpPr>
        <p:spPr>
          <a:xfrm>
            <a:off x="317769" y="3881846"/>
            <a:ext cx="5466131" cy="646331"/>
          </a:xfrm>
          <a:prstGeom prst="rect">
            <a:avLst/>
          </a:prstGeom>
        </p:spPr>
        <p:txBody>
          <a:bodyPr wrap="square">
            <a:spAutoFit/>
          </a:bodyPr>
          <a:lstStyle/>
          <a:p>
            <a:r>
              <a:rPr lang="es-ES_tradnl" dirty="0">
                <a:latin typeface="Calibri" panose="020F0502020204030204" pitchFamily="34" charset="0"/>
              </a:rPr>
              <a:t>3) </a:t>
            </a:r>
            <a:r>
              <a:rPr lang="es-ES_tradnl" b="1" dirty="0">
                <a:latin typeface="Calibri" panose="020F0502020204030204" pitchFamily="34" charset="0"/>
              </a:rPr>
              <a:t>o Ingrese directamente al SIRC     </a:t>
            </a:r>
          </a:p>
          <a:p>
            <a:pPr marL="742950" lvl="1" indent="-285750">
              <a:buFont typeface="Arial" panose="020B0604020202020204" pitchFamily="34" charset="0"/>
              <a:buChar char="•"/>
            </a:pPr>
            <a:r>
              <a:rPr lang="es-ES_tradnl" dirty="0">
                <a:latin typeface="Calibri" panose="020F0502020204030204" pitchFamily="34" charset="0"/>
              </a:rPr>
              <a:t>rpi.jus.mendoza.gov.ar/</a:t>
            </a:r>
            <a:r>
              <a:rPr lang="es-ES_tradnl" dirty="0" err="1">
                <a:latin typeface="Calibri" panose="020F0502020204030204" pitchFamily="34" charset="0"/>
              </a:rPr>
              <a:t>gpaWEB</a:t>
            </a:r>
            <a:endParaRPr lang="es-ES_tradnl" dirty="0">
              <a:latin typeface="Calibri" panose="020F0502020204030204" pitchFamily="34" charset="0"/>
            </a:endParaRPr>
          </a:p>
        </p:txBody>
      </p:sp>
      <p:pic>
        <p:nvPicPr>
          <p:cNvPr id="20" name="Imagen 19">
            <a:extLst>
              <a:ext uri="{FF2B5EF4-FFF2-40B4-BE49-F238E27FC236}">
                <a16:creationId xmlns:a16="http://schemas.microsoft.com/office/drawing/2014/main" xmlns="" id="{9988578B-60C6-4F88-A93D-AC931424D955}"/>
              </a:ext>
            </a:extLst>
          </p:cNvPr>
          <p:cNvPicPr>
            <a:picLocks noChangeAspect="1"/>
          </p:cNvPicPr>
          <p:nvPr/>
        </p:nvPicPr>
        <p:blipFill>
          <a:blip r:embed="rId5" cstate="print"/>
          <a:stretch>
            <a:fillRect/>
          </a:stretch>
        </p:blipFill>
        <p:spPr>
          <a:xfrm>
            <a:off x="741312" y="4623065"/>
            <a:ext cx="4046712" cy="2046295"/>
          </a:xfrm>
          <a:prstGeom prst="rect">
            <a:avLst/>
          </a:prstGeom>
          <a:ln>
            <a:solidFill>
              <a:schemeClr val="tx2"/>
            </a:solidFill>
          </a:ln>
        </p:spPr>
      </p:pic>
      <p:cxnSp>
        <p:nvCxnSpPr>
          <p:cNvPr id="23" name="Conector recto de flecha 22">
            <a:extLst>
              <a:ext uri="{FF2B5EF4-FFF2-40B4-BE49-F238E27FC236}">
                <a16:creationId xmlns:a16="http://schemas.microsoft.com/office/drawing/2014/main" xmlns="" id="{6DD3D737-EF61-42FF-8196-E68E68A7EA02}"/>
              </a:ext>
            </a:extLst>
          </p:cNvPr>
          <p:cNvCxnSpPr>
            <a:cxnSpLocks/>
          </p:cNvCxnSpPr>
          <p:nvPr/>
        </p:nvCxnSpPr>
        <p:spPr>
          <a:xfrm flipV="1">
            <a:off x="4521128" y="2742229"/>
            <a:ext cx="1707056" cy="1814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5 Rectángulo">
            <a:extLst>
              <a:ext uri="{FF2B5EF4-FFF2-40B4-BE49-F238E27FC236}">
                <a16:creationId xmlns:a16="http://schemas.microsoft.com/office/drawing/2014/main" xmlns="" id="{D772B748-390D-475D-B9F8-1C4A97596CB6}"/>
              </a:ext>
            </a:extLst>
          </p:cNvPr>
          <p:cNvSpPr/>
          <p:nvPr/>
        </p:nvSpPr>
        <p:spPr>
          <a:xfrm>
            <a:off x="3337136" y="303039"/>
            <a:ext cx="3580980" cy="707886"/>
          </a:xfrm>
          <a:prstGeom prst="rect">
            <a:avLst/>
          </a:prstGeom>
          <a:noFill/>
        </p:spPr>
        <p:txBody>
          <a:bodyPr wrap="none" lIns="91440" tIns="45720" rIns="91440" bIns="45720">
            <a:spAutoFit/>
          </a:bodyPr>
          <a:lstStyle/>
          <a:p>
            <a:pPr algn="ctr"/>
            <a:r>
              <a:rPr lang="es-ES" sz="2000" b="1" dirty="0">
                <a:ln w="1905"/>
                <a:solidFill>
                  <a:schemeClr val="tx2"/>
                </a:solidFill>
                <a:effectLst>
                  <a:innerShdw blurRad="69850" dist="43180" dir="5400000">
                    <a:srgbClr val="000000">
                      <a:alpha val="65000"/>
                    </a:srgbClr>
                  </a:innerShdw>
                </a:effectLst>
                <a:latin typeface="Calibri" pitchFamily="34" charset="0"/>
                <a:cs typeface="Calibri" pitchFamily="34" charset="0"/>
              </a:rPr>
              <a:t>SIRC 2.0 CERTIFICADOS ON-LINE</a:t>
            </a:r>
          </a:p>
          <a:p>
            <a:pPr algn="ctr"/>
            <a:r>
              <a:rPr lang="es-ES" sz="2000" b="1" cap="none" spc="0" dirty="0">
                <a:ln w="1905"/>
                <a:effectLst>
                  <a:innerShdw blurRad="69850" dist="43180" dir="5400000">
                    <a:srgbClr val="000000">
                      <a:alpha val="65000"/>
                    </a:srgbClr>
                  </a:innerShdw>
                </a:effectLst>
                <a:latin typeface="Calibri" pitchFamily="34" charset="0"/>
                <a:cs typeface="Calibri" pitchFamily="34" charset="0"/>
              </a:rPr>
              <a:t>Cómo ingresar al SIRC</a:t>
            </a:r>
          </a:p>
        </p:txBody>
      </p:sp>
    </p:spTree>
    <p:extLst>
      <p:ext uri="{BB962C8B-B14F-4D97-AF65-F5344CB8AC3E}">
        <p14:creationId xmlns:p14="http://schemas.microsoft.com/office/powerpoint/2010/main" val="3000739931"/>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775A15FB-A97B-49BA-81CB-86FF315392F6}"/>
              </a:ext>
            </a:extLst>
          </p:cNvPr>
          <p:cNvSpPr txBox="1"/>
          <p:nvPr/>
        </p:nvSpPr>
        <p:spPr>
          <a:xfrm>
            <a:off x="2771800" y="3068960"/>
            <a:ext cx="3456384" cy="707886"/>
          </a:xfrm>
          <a:prstGeom prst="rect">
            <a:avLst/>
          </a:prstGeom>
          <a:noFill/>
        </p:spPr>
        <p:txBody>
          <a:bodyPr wrap="square" rtlCol="0">
            <a:spAutoFit/>
          </a:bodyPr>
          <a:lstStyle/>
          <a:p>
            <a:r>
              <a:rPr lang="es-AR" sz="4000" dirty="0">
                <a:latin typeface="Calibri" panose="020F0502020204030204" pitchFamily="34" charset="0"/>
              </a:rPr>
              <a:t>Muchas gracias</a:t>
            </a:r>
          </a:p>
        </p:txBody>
      </p:sp>
    </p:spTree>
    <p:extLst>
      <p:ext uri="{BB962C8B-B14F-4D97-AF65-F5344CB8AC3E}">
        <p14:creationId xmlns:p14="http://schemas.microsoft.com/office/powerpoint/2010/main" val="2543637223"/>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B2BC4E39-FE0B-4AE9-A03B-DD70220C8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6" y="10339"/>
            <a:ext cx="2260264" cy="1618461"/>
          </a:xfrm>
          <a:prstGeom prst="rect">
            <a:avLst/>
          </a:prstGeom>
        </p:spPr>
      </p:pic>
      <p:pic>
        <p:nvPicPr>
          <p:cNvPr id="12" name="Imagen 11">
            <a:extLst>
              <a:ext uri="{FF2B5EF4-FFF2-40B4-BE49-F238E27FC236}">
                <a16:creationId xmlns:a16="http://schemas.microsoft.com/office/drawing/2014/main" xmlns="" id="{9EE7E9DC-C566-4C02-BCB4-2D94ACE3742E}"/>
              </a:ext>
            </a:extLst>
          </p:cNvPr>
          <p:cNvPicPr/>
          <p:nvPr/>
        </p:nvPicPr>
        <p:blipFill>
          <a:blip r:embed="rId4"/>
          <a:stretch>
            <a:fillRect/>
          </a:stretch>
        </p:blipFill>
        <p:spPr>
          <a:xfrm>
            <a:off x="1214414" y="2428868"/>
            <a:ext cx="6840760" cy="2880320"/>
          </a:xfrm>
          <a:prstGeom prst="rect">
            <a:avLst/>
          </a:prstGeom>
          <a:ln>
            <a:solidFill>
              <a:schemeClr val="tx2"/>
            </a:solidFill>
          </a:ln>
        </p:spPr>
      </p:pic>
      <p:sp>
        <p:nvSpPr>
          <p:cNvPr id="2" name="CuadroTexto 1">
            <a:extLst>
              <a:ext uri="{FF2B5EF4-FFF2-40B4-BE49-F238E27FC236}">
                <a16:creationId xmlns:a16="http://schemas.microsoft.com/office/drawing/2014/main" xmlns="" id="{1B0AFA70-0D53-4E3E-BDCD-7CB50595E8E3}"/>
              </a:ext>
            </a:extLst>
          </p:cNvPr>
          <p:cNvSpPr txBox="1"/>
          <p:nvPr/>
        </p:nvSpPr>
        <p:spPr>
          <a:xfrm>
            <a:off x="1142976" y="1714488"/>
            <a:ext cx="7112150" cy="707886"/>
          </a:xfrm>
          <a:prstGeom prst="rect">
            <a:avLst/>
          </a:prstGeom>
          <a:noFill/>
        </p:spPr>
        <p:txBody>
          <a:bodyPr wrap="square" rtlCol="0">
            <a:spAutoFit/>
          </a:bodyPr>
          <a:lstStyle/>
          <a:p>
            <a:r>
              <a:rPr lang="es-AR" sz="2000" dirty="0">
                <a:latin typeface="Calibri" panose="020F0502020204030204" pitchFamily="34" charset="0"/>
              </a:rPr>
              <a:t>Para iniciar un ROGATORIA DE CERTIFICADOS deberá ingresar en la opción de Menú: </a:t>
            </a:r>
            <a:r>
              <a:rPr lang="es-AR" sz="2000" b="1" dirty="0">
                <a:latin typeface="Calibri" panose="020F0502020204030204" pitchFamily="34" charset="0"/>
              </a:rPr>
              <a:t>Inscripciones, Certificados, Cargar Solicitud</a:t>
            </a:r>
          </a:p>
        </p:txBody>
      </p:sp>
      <p:sp>
        <p:nvSpPr>
          <p:cNvPr id="3" name="CuadroTexto 2">
            <a:extLst>
              <a:ext uri="{FF2B5EF4-FFF2-40B4-BE49-F238E27FC236}">
                <a16:creationId xmlns:a16="http://schemas.microsoft.com/office/drawing/2014/main" xmlns="" id="{48D37F8E-C10D-4802-8C98-1B885F96573D}"/>
              </a:ext>
            </a:extLst>
          </p:cNvPr>
          <p:cNvSpPr txBox="1"/>
          <p:nvPr/>
        </p:nvSpPr>
        <p:spPr>
          <a:xfrm>
            <a:off x="1214414" y="5500702"/>
            <a:ext cx="6768752" cy="923330"/>
          </a:xfrm>
          <a:prstGeom prst="rect">
            <a:avLst/>
          </a:prstGeom>
          <a:noFill/>
        </p:spPr>
        <p:txBody>
          <a:bodyPr wrap="square" rtlCol="0">
            <a:spAutoFit/>
          </a:bodyPr>
          <a:lstStyle/>
          <a:p>
            <a:r>
              <a:rPr lang="es-AR" dirty="0">
                <a:latin typeface="Calibri" panose="020F0502020204030204" pitchFamily="34" charset="0"/>
              </a:rPr>
              <a:t>Cuando pulse con el mouse sobre CARGAR SOLICITUD aparecerá una nueva pantalla donde se inicia la carga de datos para la rogatoria de certificados.</a:t>
            </a:r>
          </a:p>
        </p:txBody>
      </p:sp>
      <p:sp>
        <p:nvSpPr>
          <p:cNvPr id="9" name="5 Rectángulo">
            <a:extLst>
              <a:ext uri="{FF2B5EF4-FFF2-40B4-BE49-F238E27FC236}">
                <a16:creationId xmlns:a16="http://schemas.microsoft.com/office/drawing/2014/main" xmlns="" id="{8E61F12D-0EAB-4512-85E1-A5E9173E947F}"/>
              </a:ext>
            </a:extLst>
          </p:cNvPr>
          <p:cNvSpPr/>
          <p:nvPr/>
        </p:nvSpPr>
        <p:spPr>
          <a:xfrm>
            <a:off x="3233742" y="303039"/>
            <a:ext cx="3787768" cy="707886"/>
          </a:xfrm>
          <a:prstGeom prst="rect">
            <a:avLst/>
          </a:prstGeom>
          <a:noFill/>
        </p:spPr>
        <p:txBody>
          <a:bodyPr wrap="none" lIns="91440" tIns="45720" rIns="91440" bIns="45720">
            <a:spAutoFit/>
          </a:bodyPr>
          <a:lstStyle/>
          <a:p>
            <a:pPr algn="ctr"/>
            <a:r>
              <a:rPr lang="es-ES" sz="2000" b="1" dirty="0">
                <a:ln w="1905"/>
                <a:solidFill>
                  <a:schemeClr val="tx2"/>
                </a:solidFill>
                <a:effectLst>
                  <a:innerShdw blurRad="69850" dist="43180" dir="5400000">
                    <a:srgbClr val="000000">
                      <a:alpha val="65000"/>
                    </a:srgbClr>
                  </a:innerShdw>
                </a:effectLst>
                <a:latin typeface="Calibri" pitchFamily="34" charset="0"/>
                <a:cs typeface="Calibri" pitchFamily="34" charset="0"/>
              </a:rPr>
              <a:t>SIRC 2.0 CERTIFICADOS ON-LINE</a:t>
            </a:r>
          </a:p>
          <a:p>
            <a:pPr algn="ctr"/>
            <a:r>
              <a:rPr lang="es-ES" sz="2000" b="1" dirty="0">
                <a:ln w="1905"/>
                <a:effectLst>
                  <a:innerShdw blurRad="69850" dist="43180" dir="5400000">
                    <a:srgbClr val="000000">
                      <a:alpha val="65000"/>
                    </a:srgbClr>
                  </a:innerShdw>
                </a:effectLst>
                <a:latin typeface="Calibri" pitchFamily="34" charset="0"/>
                <a:cs typeface="Calibri" pitchFamily="34" charset="0"/>
              </a:rPr>
              <a:t>Iniciar rogatoria de CERTIFICADOS</a:t>
            </a:r>
            <a:endParaRPr lang="es-ES" sz="2000" b="1" cap="none" spc="0" dirty="0">
              <a:ln w="1905"/>
              <a:effectLst>
                <a:innerShdw blurRad="69850" dist="43180" dir="5400000">
                  <a:srgbClr val="000000">
                    <a:alpha val="65000"/>
                  </a:srgbClr>
                </a:innerShdw>
              </a:effectLst>
              <a:latin typeface="Calibri" pitchFamily="34" charset="0"/>
              <a:cs typeface="Calibri" pitchFamily="34" charset="0"/>
            </a:endParaRPr>
          </a:p>
        </p:txBody>
      </p:sp>
    </p:spTree>
    <p:extLst>
      <p:ext uri="{BB962C8B-B14F-4D97-AF65-F5344CB8AC3E}">
        <p14:creationId xmlns:p14="http://schemas.microsoft.com/office/powerpoint/2010/main" val="900968100"/>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B2BC4E39-FE0B-4AE9-A03B-DD70220C8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6" y="10339"/>
            <a:ext cx="2260264" cy="1618461"/>
          </a:xfrm>
          <a:prstGeom prst="rect">
            <a:avLst/>
          </a:prstGeom>
        </p:spPr>
      </p:pic>
      <p:pic>
        <p:nvPicPr>
          <p:cNvPr id="3" name="Imagen 2">
            <a:extLst>
              <a:ext uri="{FF2B5EF4-FFF2-40B4-BE49-F238E27FC236}">
                <a16:creationId xmlns:a16="http://schemas.microsoft.com/office/drawing/2014/main" xmlns="" id="{F024D165-3DE9-4E8B-A3F8-4DD0EAC53C4D}"/>
              </a:ext>
            </a:extLst>
          </p:cNvPr>
          <p:cNvPicPr>
            <a:picLocks noChangeAspect="1"/>
          </p:cNvPicPr>
          <p:nvPr/>
        </p:nvPicPr>
        <p:blipFill>
          <a:blip r:embed="rId4"/>
          <a:stretch>
            <a:fillRect/>
          </a:stretch>
        </p:blipFill>
        <p:spPr>
          <a:xfrm>
            <a:off x="469325" y="2492896"/>
            <a:ext cx="8279139" cy="2402024"/>
          </a:xfrm>
          <a:prstGeom prst="rect">
            <a:avLst/>
          </a:prstGeom>
          <a:ln>
            <a:solidFill>
              <a:schemeClr val="tx1"/>
            </a:solidFill>
          </a:ln>
        </p:spPr>
      </p:pic>
      <p:sp>
        <p:nvSpPr>
          <p:cNvPr id="4" name="CuadroTexto 3">
            <a:extLst>
              <a:ext uri="{FF2B5EF4-FFF2-40B4-BE49-F238E27FC236}">
                <a16:creationId xmlns:a16="http://schemas.microsoft.com/office/drawing/2014/main" xmlns="" id="{D250020C-3813-4099-BF55-CC275BECD4EC}"/>
              </a:ext>
            </a:extLst>
          </p:cNvPr>
          <p:cNvSpPr txBox="1"/>
          <p:nvPr/>
        </p:nvSpPr>
        <p:spPr>
          <a:xfrm>
            <a:off x="729653" y="1701778"/>
            <a:ext cx="7945021" cy="677108"/>
          </a:xfrm>
          <a:prstGeom prst="rect">
            <a:avLst/>
          </a:prstGeom>
          <a:noFill/>
        </p:spPr>
        <p:txBody>
          <a:bodyPr wrap="square" rtlCol="0">
            <a:spAutoFit/>
          </a:bodyPr>
          <a:lstStyle/>
          <a:p>
            <a:r>
              <a:rPr lang="es-AR" sz="2000" b="1" dirty="0">
                <a:latin typeface="Calibri" panose="020F0502020204030204" pitchFamily="34" charset="0"/>
              </a:rPr>
              <a:t>Pantalla 1. Carga de datos</a:t>
            </a:r>
          </a:p>
          <a:p>
            <a:r>
              <a:rPr lang="es-AR" dirty="0">
                <a:latin typeface="Calibri" panose="020F0502020204030204" pitchFamily="34" charset="0"/>
              </a:rPr>
              <a:t>Deberá Seleccionar el tipo de trámite a iniciar pulsando sobre el Selector TIPO.</a:t>
            </a:r>
          </a:p>
        </p:txBody>
      </p:sp>
      <p:pic>
        <p:nvPicPr>
          <p:cNvPr id="9" name="Imagen 8">
            <a:extLst>
              <a:ext uri="{FF2B5EF4-FFF2-40B4-BE49-F238E27FC236}">
                <a16:creationId xmlns:a16="http://schemas.microsoft.com/office/drawing/2014/main" xmlns="" id="{927FFB53-BD8E-4AB6-9803-44C05DDB0046}"/>
              </a:ext>
            </a:extLst>
          </p:cNvPr>
          <p:cNvPicPr/>
          <p:nvPr/>
        </p:nvPicPr>
        <p:blipFill>
          <a:blip r:embed="rId5"/>
          <a:stretch>
            <a:fillRect/>
          </a:stretch>
        </p:blipFill>
        <p:spPr>
          <a:xfrm>
            <a:off x="556485" y="5156222"/>
            <a:ext cx="4032448" cy="1256665"/>
          </a:xfrm>
          <a:prstGeom prst="rect">
            <a:avLst/>
          </a:prstGeom>
          <a:ln>
            <a:solidFill>
              <a:schemeClr val="tx2"/>
            </a:solidFill>
          </a:ln>
          <a:effectLst>
            <a:outerShdw blurRad="50800" dist="38100" dir="2700000" algn="tl" rotWithShape="0">
              <a:prstClr val="black">
                <a:alpha val="40000"/>
              </a:prstClr>
            </a:outerShdw>
          </a:effectLst>
        </p:spPr>
      </p:pic>
      <p:cxnSp>
        <p:nvCxnSpPr>
          <p:cNvPr id="6" name="Conector: angular 5">
            <a:extLst>
              <a:ext uri="{FF2B5EF4-FFF2-40B4-BE49-F238E27FC236}">
                <a16:creationId xmlns:a16="http://schemas.microsoft.com/office/drawing/2014/main" xmlns="" id="{27E282D7-0055-4A25-8846-38985D5B5EF1}"/>
              </a:ext>
            </a:extLst>
          </p:cNvPr>
          <p:cNvCxnSpPr>
            <a:cxnSpLocks/>
            <a:endCxn id="9" idx="0"/>
          </p:cNvCxnSpPr>
          <p:nvPr/>
        </p:nvCxnSpPr>
        <p:spPr>
          <a:xfrm rot="5400000">
            <a:off x="1961127" y="4040583"/>
            <a:ext cx="1727221" cy="50405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xmlns="" id="{BEECFD16-6019-4C26-A89A-5E3212C108EC}"/>
              </a:ext>
            </a:extLst>
          </p:cNvPr>
          <p:cNvSpPr txBox="1"/>
          <p:nvPr/>
        </p:nvSpPr>
        <p:spPr>
          <a:xfrm>
            <a:off x="4788024" y="5301208"/>
            <a:ext cx="4211960" cy="830997"/>
          </a:xfrm>
          <a:prstGeom prst="rect">
            <a:avLst/>
          </a:prstGeom>
          <a:noFill/>
        </p:spPr>
        <p:txBody>
          <a:bodyPr wrap="square" rtlCol="0">
            <a:spAutoFit/>
          </a:bodyPr>
          <a:lstStyle/>
          <a:p>
            <a:r>
              <a:rPr lang="es-AR" sz="1600" b="1" dirty="0">
                <a:latin typeface="Calibri" panose="020F0502020204030204" pitchFamily="34" charset="0"/>
              </a:rPr>
              <a:t>El Selector TIPO nos permite elegir entre:</a:t>
            </a:r>
          </a:p>
          <a:p>
            <a:r>
              <a:rPr lang="es-AR" sz="1600" dirty="0">
                <a:latin typeface="Calibri" panose="020F0502020204030204" pitchFamily="34" charset="0"/>
              </a:rPr>
              <a:t>1. Certificado Ley</a:t>
            </a:r>
          </a:p>
          <a:p>
            <a:r>
              <a:rPr lang="es-AR" sz="1600" dirty="0">
                <a:latin typeface="Calibri" panose="020F0502020204030204" pitchFamily="34" charset="0"/>
              </a:rPr>
              <a:t>2. Certificado para Cesión de Crédito Hipotecario</a:t>
            </a:r>
          </a:p>
        </p:txBody>
      </p:sp>
      <p:sp>
        <p:nvSpPr>
          <p:cNvPr id="10" name="5 Rectángulo">
            <a:extLst>
              <a:ext uri="{FF2B5EF4-FFF2-40B4-BE49-F238E27FC236}">
                <a16:creationId xmlns:a16="http://schemas.microsoft.com/office/drawing/2014/main" xmlns="" id="{7A4AC3D4-0B21-40F9-B96C-29797FBE9E42}"/>
              </a:ext>
            </a:extLst>
          </p:cNvPr>
          <p:cNvSpPr/>
          <p:nvPr/>
        </p:nvSpPr>
        <p:spPr>
          <a:xfrm>
            <a:off x="2492867" y="303039"/>
            <a:ext cx="5269519" cy="707886"/>
          </a:xfrm>
          <a:prstGeom prst="rect">
            <a:avLst/>
          </a:prstGeom>
          <a:noFill/>
        </p:spPr>
        <p:txBody>
          <a:bodyPr wrap="none" lIns="91440" tIns="45720" rIns="91440" bIns="45720">
            <a:spAutoFit/>
          </a:bodyPr>
          <a:lstStyle/>
          <a:p>
            <a:pPr algn="ctr"/>
            <a:r>
              <a:rPr lang="es-ES" sz="2000" b="1" dirty="0">
                <a:ln w="1905"/>
                <a:solidFill>
                  <a:schemeClr val="tx2"/>
                </a:solidFill>
                <a:effectLst>
                  <a:innerShdw blurRad="69850" dist="43180" dir="5400000">
                    <a:srgbClr val="000000">
                      <a:alpha val="65000"/>
                    </a:srgbClr>
                  </a:innerShdw>
                </a:effectLst>
                <a:latin typeface="Calibri" pitchFamily="34" charset="0"/>
                <a:cs typeface="Calibri" pitchFamily="34" charset="0"/>
              </a:rPr>
              <a:t>SIRC 2.0 CERTIFICADOS ON-LINE</a:t>
            </a:r>
          </a:p>
          <a:p>
            <a:pPr algn="ctr"/>
            <a:r>
              <a:rPr lang="es-ES" sz="2000" b="1" dirty="0">
                <a:ln w="1905"/>
                <a:effectLst>
                  <a:innerShdw blurRad="69850" dist="43180" dir="5400000">
                    <a:srgbClr val="000000">
                      <a:alpha val="65000"/>
                    </a:srgbClr>
                  </a:innerShdw>
                </a:effectLst>
                <a:latin typeface="Calibri" pitchFamily="34" charset="0"/>
                <a:cs typeface="Calibri" pitchFamily="34" charset="0"/>
              </a:rPr>
              <a:t>Carga de datos en la rogatoria de CERTIFICADOS</a:t>
            </a:r>
            <a:endParaRPr lang="es-ES" sz="2000" b="1" cap="none" spc="0" dirty="0">
              <a:ln w="1905"/>
              <a:effectLst>
                <a:innerShdw blurRad="69850" dist="43180" dir="5400000">
                  <a:srgbClr val="000000">
                    <a:alpha val="65000"/>
                  </a:srgbClr>
                </a:innerShdw>
              </a:effectLst>
              <a:latin typeface="Calibri" pitchFamily="34" charset="0"/>
              <a:cs typeface="Calibri" pitchFamily="34" charset="0"/>
            </a:endParaRPr>
          </a:p>
        </p:txBody>
      </p:sp>
    </p:spTree>
    <p:extLst>
      <p:ext uri="{BB962C8B-B14F-4D97-AF65-F5344CB8AC3E}">
        <p14:creationId xmlns:p14="http://schemas.microsoft.com/office/powerpoint/2010/main" val="326460866"/>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B2BC4E39-FE0B-4AE9-A03B-DD70220C8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6" y="10339"/>
            <a:ext cx="2260264" cy="1618461"/>
          </a:xfrm>
          <a:prstGeom prst="rect">
            <a:avLst/>
          </a:prstGeom>
        </p:spPr>
      </p:pic>
      <p:sp>
        <p:nvSpPr>
          <p:cNvPr id="4" name="CuadroTexto 3">
            <a:extLst>
              <a:ext uri="{FF2B5EF4-FFF2-40B4-BE49-F238E27FC236}">
                <a16:creationId xmlns:a16="http://schemas.microsoft.com/office/drawing/2014/main" xmlns="" id="{D250020C-3813-4099-BF55-CC275BECD4EC}"/>
              </a:ext>
            </a:extLst>
          </p:cNvPr>
          <p:cNvSpPr txBox="1"/>
          <p:nvPr/>
        </p:nvSpPr>
        <p:spPr>
          <a:xfrm>
            <a:off x="729653" y="1701778"/>
            <a:ext cx="7945021" cy="677108"/>
          </a:xfrm>
          <a:prstGeom prst="rect">
            <a:avLst/>
          </a:prstGeom>
          <a:noFill/>
        </p:spPr>
        <p:txBody>
          <a:bodyPr wrap="square" rtlCol="0">
            <a:spAutoFit/>
          </a:bodyPr>
          <a:lstStyle/>
          <a:p>
            <a:r>
              <a:rPr lang="es-AR" sz="2000" b="1" dirty="0">
                <a:latin typeface="Calibri" panose="020F0502020204030204" pitchFamily="34" charset="0"/>
              </a:rPr>
              <a:t>Pantalla 1. Carga de datos</a:t>
            </a:r>
          </a:p>
          <a:p>
            <a:r>
              <a:rPr lang="es-AR" dirty="0">
                <a:latin typeface="Calibri" panose="020F0502020204030204" pitchFamily="34" charset="0"/>
              </a:rPr>
              <a:t>Seleccionamos </a:t>
            </a:r>
            <a:r>
              <a:rPr lang="es-AR" b="1" dirty="0">
                <a:latin typeface="Calibri" panose="020F0502020204030204" pitchFamily="34" charset="0"/>
              </a:rPr>
              <a:t>CERTIFICADO LEY</a:t>
            </a:r>
            <a:r>
              <a:rPr lang="es-AR" dirty="0">
                <a:latin typeface="Calibri" panose="020F0502020204030204" pitchFamily="34" charset="0"/>
              </a:rPr>
              <a:t>. Se despliega la rogatoria en la pantalla</a:t>
            </a:r>
          </a:p>
        </p:txBody>
      </p:sp>
      <p:pic>
        <p:nvPicPr>
          <p:cNvPr id="5" name="Imagen 4">
            <a:extLst>
              <a:ext uri="{FF2B5EF4-FFF2-40B4-BE49-F238E27FC236}">
                <a16:creationId xmlns:a16="http://schemas.microsoft.com/office/drawing/2014/main" xmlns="" id="{FF64D7A8-3DC8-423B-A4D1-3E9EC9763679}"/>
              </a:ext>
            </a:extLst>
          </p:cNvPr>
          <p:cNvPicPr>
            <a:picLocks noChangeAspect="1"/>
          </p:cNvPicPr>
          <p:nvPr/>
        </p:nvPicPr>
        <p:blipFill>
          <a:blip r:embed="rId4"/>
          <a:stretch>
            <a:fillRect/>
          </a:stretch>
        </p:blipFill>
        <p:spPr>
          <a:xfrm>
            <a:off x="299388" y="2421087"/>
            <a:ext cx="7945021" cy="2640587"/>
          </a:xfrm>
          <a:prstGeom prst="rect">
            <a:avLst/>
          </a:prstGeom>
        </p:spPr>
      </p:pic>
      <p:sp>
        <p:nvSpPr>
          <p:cNvPr id="11" name="CuadroTexto 10">
            <a:extLst>
              <a:ext uri="{FF2B5EF4-FFF2-40B4-BE49-F238E27FC236}">
                <a16:creationId xmlns:a16="http://schemas.microsoft.com/office/drawing/2014/main" xmlns="" id="{C9B540D5-A4F6-46CF-8B47-D2C169635C82}"/>
              </a:ext>
            </a:extLst>
          </p:cNvPr>
          <p:cNvSpPr txBox="1"/>
          <p:nvPr/>
        </p:nvSpPr>
        <p:spPr>
          <a:xfrm>
            <a:off x="395536" y="5229200"/>
            <a:ext cx="8295118" cy="1600438"/>
          </a:xfrm>
          <a:prstGeom prst="rect">
            <a:avLst/>
          </a:prstGeom>
          <a:noFill/>
        </p:spPr>
        <p:txBody>
          <a:bodyPr wrap="square" rtlCol="0">
            <a:spAutoFit/>
          </a:bodyPr>
          <a:lstStyle/>
          <a:p>
            <a:r>
              <a:rPr lang="es-AR" sz="1400" b="1" dirty="0">
                <a:latin typeface="Calibri" panose="020F0502020204030204" pitchFamily="34" charset="0"/>
              </a:rPr>
              <a:t>OPCIONES DISPONIBLES (en función del notario autorizante) </a:t>
            </a:r>
          </a:p>
          <a:p>
            <a:pPr marL="342900" indent="-342900">
              <a:buFont typeface="+mj-lt"/>
              <a:buAutoNum type="arabicPeriod"/>
            </a:pPr>
            <a:r>
              <a:rPr lang="es-AR" sz="1400" dirty="0">
                <a:latin typeface="Calibri" panose="020F0502020204030204" pitchFamily="34" charset="0"/>
              </a:rPr>
              <a:t>Si el  notario autorizante es de extraña jurisdicción y no es el que ingresó al SIRC : </a:t>
            </a:r>
            <a:r>
              <a:rPr lang="es-AR" sz="1400" b="1" dirty="0">
                <a:solidFill>
                  <a:schemeClr val="accent2"/>
                </a:solidFill>
                <a:latin typeface="Calibri" panose="020F0502020204030204" pitchFamily="34" charset="0"/>
              </a:rPr>
              <a:t>DEBERÁ INDICAR LOS DATOS DEL AUTORIZANTE</a:t>
            </a:r>
          </a:p>
          <a:p>
            <a:pPr marL="342900" indent="-342900">
              <a:buFont typeface="+mj-lt"/>
              <a:buAutoNum type="arabicPeriod"/>
            </a:pPr>
            <a:r>
              <a:rPr lang="es-AR" sz="1400" dirty="0">
                <a:latin typeface="Calibri" panose="020F0502020204030204" pitchFamily="34" charset="0"/>
              </a:rPr>
              <a:t>Si el notario autorizante, es de Mendoza, pero no es el que ingresó al SIRC:  </a:t>
            </a:r>
            <a:r>
              <a:rPr lang="es-AR" sz="1400" b="1" dirty="0">
                <a:solidFill>
                  <a:schemeClr val="accent2"/>
                </a:solidFill>
                <a:latin typeface="Calibri" panose="020F0502020204030204" pitchFamily="34" charset="0"/>
              </a:rPr>
              <a:t>DEBERÁ SELECCIONARLO DE UNA LISTA DE ESCRIBANOS SUSCRIPTOS AL PORTAL WEB.</a:t>
            </a:r>
            <a:endParaRPr lang="es-AR" sz="1400" b="1" dirty="0">
              <a:latin typeface="Calibri" panose="020F0502020204030204" pitchFamily="34" charset="0"/>
            </a:endParaRPr>
          </a:p>
          <a:p>
            <a:pPr marL="342900" indent="-342900">
              <a:buFont typeface="+mj-lt"/>
              <a:buAutoNum type="arabicPeriod"/>
            </a:pPr>
            <a:r>
              <a:rPr lang="es-AR" sz="1400" dirty="0">
                <a:latin typeface="Calibri" panose="020F0502020204030204" pitchFamily="34" charset="0"/>
              </a:rPr>
              <a:t>Si el  autorizante es el mismo que ingresó al sistema SIRC :</a:t>
            </a:r>
            <a:r>
              <a:rPr lang="es-AR" sz="1400" b="1" dirty="0">
                <a:latin typeface="Calibri" panose="020F0502020204030204" pitchFamily="34" charset="0"/>
              </a:rPr>
              <a:t> SE PUEDE CONTINUAR</a:t>
            </a:r>
          </a:p>
          <a:p>
            <a:endParaRPr lang="es-AR" sz="1400" dirty="0">
              <a:latin typeface="Calibri" panose="020F0502020204030204" pitchFamily="34" charset="0"/>
            </a:endParaRPr>
          </a:p>
        </p:txBody>
      </p:sp>
      <p:cxnSp>
        <p:nvCxnSpPr>
          <p:cNvPr id="13" name="Conector: angular 12">
            <a:extLst>
              <a:ext uri="{FF2B5EF4-FFF2-40B4-BE49-F238E27FC236}">
                <a16:creationId xmlns:a16="http://schemas.microsoft.com/office/drawing/2014/main" xmlns="" id="{632E8DF9-96D6-4956-B1AF-299548426D19}"/>
              </a:ext>
            </a:extLst>
          </p:cNvPr>
          <p:cNvCxnSpPr>
            <a:cxnSpLocks/>
          </p:cNvCxnSpPr>
          <p:nvPr/>
        </p:nvCxnSpPr>
        <p:spPr>
          <a:xfrm rot="16200000" flipV="1">
            <a:off x="4463991" y="3969062"/>
            <a:ext cx="2232246" cy="864094"/>
          </a:xfrm>
          <a:prstGeom prst="bentConnector3">
            <a:avLst>
              <a:gd name="adj1" fmla="val 50000"/>
            </a:avLst>
          </a:prstGeom>
          <a:ln>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28" name="Conector: angular 27">
            <a:extLst>
              <a:ext uri="{FF2B5EF4-FFF2-40B4-BE49-F238E27FC236}">
                <a16:creationId xmlns:a16="http://schemas.microsoft.com/office/drawing/2014/main" xmlns="" id="{99DF270B-ADCD-4A7E-A68F-CDC997257BA1}"/>
              </a:ext>
            </a:extLst>
          </p:cNvPr>
          <p:cNvCxnSpPr>
            <a:cxnSpLocks/>
          </p:cNvCxnSpPr>
          <p:nvPr/>
        </p:nvCxnSpPr>
        <p:spPr>
          <a:xfrm>
            <a:off x="6012161" y="3496556"/>
            <a:ext cx="2662513" cy="2380716"/>
          </a:xfrm>
          <a:prstGeom prst="bentConnector3">
            <a:avLst>
              <a:gd name="adj1" fmla="val 99822"/>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9" name="5 Rectángulo">
            <a:extLst>
              <a:ext uri="{FF2B5EF4-FFF2-40B4-BE49-F238E27FC236}">
                <a16:creationId xmlns:a16="http://schemas.microsoft.com/office/drawing/2014/main" xmlns="" id="{DE1F8EA1-D3C9-4D19-97B6-590A9F163EAC}"/>
              </a:ext>
            </a:extLst>
          </p:cNvPr>
          <p:cNvSpPr/>
          <p:nvPr/>
        </p:nvSpPr>
        <p:spPr>
          <a:xfrm>
            <a:off x="2492867" y="303039"/>
            <a:ext cx="5269519" cy="707886"/>
          </a:xfrm>
          <a:prstGeom prst="rect">
            <a:avLst/>
          </a:prstGeom>
          <a:noFill/>
        </p:spPr>
        <p:txBody>
          <a:bodyPr wrap="none" lIns="91440" tIns="45720" rIns="91440" bIns="45720">
            <a:spAutoFit/>
          </a:bodyPr>
          <a:lstStyle/>
          <a:p>
            <a:pPr algn="ctr"/>
            <a:r>
              <a:rPr lang="es-ES" sz="2000" b="1" dirty="0">
                <a:ln w="1905"/>
                <a:solidFill>
                  <a:schemeClr val="tx2"/>
                </a:solidFill>
                <a:effectLst>
                  <a:innerShdw blurRad="69850" dist="43180" dir="5400000">
                    <a:srgbClr val="000000">
                      <a:alpha val="65000"/>
                    </a:srgbClr>
                  </a:innerShdw>
                </a:effectLst>
                <a:latin typeface="Calibri" pitchFamily="34" charset="0"/>
                <a:cs typeface="Calibri" pitchFamily="34" charset="0"/>
              </a:rPr>
              <a:t>SIRC 2.0 CERTIFICADOS ON-LINE</a:t>
            </a:r>
          </a:p>
          <a:p>
            <a:pPr algn="ctr"/>
            <a:r>
              <a:rPr lang="es-ES" sz="2000" b="1" dirty="0">
                <a:ln w="1905"/>
                <a:effectLst>
                  <a:innerShdw blurRad="69850" dist="43180" dir="5400000">
                    <a:srgbClr val="000000">
                      <a:alpha val="65000"/>
                    </a:srgbClr>
                  </a:innerShdw>
                </a:effectLst>
                <a:latin typeface="Calibri" pitchFamily="34" charset="0"/>
                <a:cs typeface="Calibri" pitchFamily="34" charset="0"/>
              </a:rPr>
              <a:t>Carga de datos en la rogatoria de CERTIFICADOS</a:t>
            </a:r>
            <a:endParaRPr lang="es-ES" sz="2000" b="1" cap="none" spc="0" dirty="0">
              <a:ln w="1905"/>
              <a:effectLst>
                <a:innerShdw blurRad="69850" dist="43180" dir="5400000">
                  <a:srgbClr val="000000">
                    <a:alpha val="65000"/>
                  </a:srgbClr>
                </a:innerShdw>
              </a:effectLst>
              <a:latin typeface="Calibri" pitchFamily="34" charset="0"/>
              <a:cs typeface="Calibri" pitchFamily="34" charset="0"/>
            </a:endParaRPr>
          </a:p>
        </p:txBody>
      </p:sp>
    </p:spTree>
    <p:extLst>
      <p:ext uri="{BB962C8B-B14F-4D97-AF65-F5344CB8AC3E}">
        <p14:creationId xmlns:p14="http://schemas.microsoft.com/office/powerpoint/2010/main" val="2519047234"/>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B2BC4E39-FE0B-4AE9-A03B-DD70220C8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6" y="10339"/>
            <a:ext cx="2260264" cy="1618461"/>
          </a:xfrm>
          <a:prstGeom prst="rect">
            <a:avLst/>
          </a:prstGeom>
        </p:spPr>
      </p:pic>
      <p:sp>
        <p:nvSpPr>
          <p:cNvPr id="4" name="CuadroTexto 3">
            <a:extLst>
              <a:ext uri="{FF2B5EF4-FFF2-40B4-BE49-F238E27FC236}">
                <a16:creationId xmlns:a16="http://schemas.microsoft.com/office/drawing/2014/main" xmlns="" id="{D250020C-3813-4099-BF55-CC275BECD4EC}"/>
              </a:ext>
            </a:extLst>
          </p:cNvPr>
          <p:cNvSpPr txBox="1"/>
          <p:nvPr/>
        </p:nvSpPr>
        <p:spPr>
          <a:xfrm>
            <a:off x="729653" y="1701778"/>
            <a:ext cx="7945021" cy="1231106"/>
          </a:xfrm>
          <a:prstGeom prst="rect">
            <a:avLst/>
          </a:prstGeom>
          <a:noFill/>
        </p:spPr>
        <p:txBody>
          <a:bodyPr wrap="square" rtlCol="0">
            <a:spAutoFit/>
          </a:bodyPr>
          <a:lstStyle/>
          <a:p>
            <a:r>
              <a:rPr lang="es-AR" sz="2000" b="1" dirty="0">
                <a:latin typeface="Calibri" panose="020F0502020204030204" pitchFamily="34" charset="0"/>
              </a:rPr>
              <a:t>Pantalla 1. Carga de datos</a:t>
            </a:r>
          </a:p>
          <a:p>
            <a:r>
              <a:rPr lang="es-AR" dirty="0">
                <a:latin typeface="Calibri" panose="020F0502020204030204" pitchFamily="34" charset="0"/>
              </a:rPr>
              <a:t>Si el  notario autorizante es de extraña jurisdicción  se deberá marcar con el mouse el casillero que indica: </a:t>
            </a:r>
            <a:r>
              <a:rPr lang="es-AR" b="1" dirty="0">
                <a:latin typeface="Calibri" panose="020F0502020204030204" pitchFamily="34" charset="0"/>
              </a:rPr>
              <a:t>PULSE AQUÍ </a:t>
            </a:r>
            <a:r>
              <a:rPr lang="es-AR" dirty="0">
                <a:latin typeface="Calibri" panose="020F0502020204030204" pitchFamily="34" charset="0"/>
              </a:rPr>
              <a:t>y se desplegará un área con varios campos que se tendrán que llenar.</a:t>
            </a:r>
          </a:p>
        </p:txBody>
      </p:sp>
      <p:sp>
        <p:nvSpPr>
          <p:cNvPr id="11" name="CuadroTexto 10">
            <a:extLst>
              <a:ext uri="{FF2B5EF4-FFF2-40B4-BE49-F238E27FC236}">
                <a16:creationId xmlns:a16="http://schemas.microsoft.com/office/drawing/2014/main" xmlns="" id="{C9B540D5-A4F6-46CF-8B47-D2C169635C82}"/>
              </a:ext>
            </a:extLst>
          </p:cNvPr>
          <p:cNvSpPr txBox="1"/>
          <p:nvPr/>
        </p:nvSpPr>
        <p:spPr>
          <a:xfrm>
            <a:off x="1115616" y="5345921"/>
            <a:ext cx="7416824" cy="1323439"/>
          </a:xfrm>
          <a:prstGeom prst="rect">
            <a:avLst/>
          </a:prstGeom>
          <a:noFill/>
        </p:spPr>
        <p:txBody>
          <a:bodyPr wrap="square" rtlCol="0">
            <a:spAutoFit/>
          </a:bodyPr>
          <a:lstStyle/>
          <a:p>
            <a:r>
              <a:rPr lang="es-AR" sz="1600" b="1" dirty="0">
                <a:latin typeface="Calibri" panose="020F0502020204030204" pitchFamily="34" charset="0"/>
              </a:rPr>
              <a:t>CAMPOS A COMPLETAR DE CARÁCTER OBLIGATORIO DEL ESCRIBANO AUTORIZANTE</a:t>
            </a:r>
          </a:p>
          <a:p>
            <a:pPr marL="342900" indent="-342900">
              <a:buFont typeface="+mj-lt"/>
              <a:buAutoNum type="arabicPeriod"/>
            </a:pPr>
            <a:r>
              <a:rPr lang="es-AR" sz="1600" dirty="0">
                <a:latin typeface="Calibri" panose="020F0502020204030204" pitchFamily="34" charset="0"/>
              </a:rPr>
              <a:t>Nombre y Apellido</a:t>
            </a:r>
          </a:p>
          <a:p>
            <a:pPr marL="342900" indent="-342900">
              <a:buFont typeface="+mj-lt"/>
              <a:buAutoNum type="arabicPeriod"/>
            </a:pPr>
            <a:r>
              <a:rPr lang="es-AR" sz="1600" dirty="0">
                <a:latin typeface="Calibri" panose="020F0502020204030204" pitchFamily="34" charset="0"/>
              </a:rPr>
              <a:t>Tipo de Documento y Número de Documento</a:t>
            </a:r>
          </a:p>
          <a:p>
            <a:pPr marL="342900" indent="-342900">
              <a:buFont typeface="+mj-lt"/>
              <a:buAutoNum type="arabicPeriod"/>
            </a:pPr>
            <a:r>
              <a:rPr lang="es-AR" sz="1600" dirty="0">
                <a:latin typeface="Calibri" panose="020F0502020204030204" pitchFamily="34" charset="0"/>
              </a:rPr>
              <a:t>Nro. Registro Notarial</a:t>
            </a:r>
          </a:p>
          <a:p>
            <a:pPr marL="342900" indent="-342900">
              <a:buFont typeface="+mj-lt"/>
              <a:buAutoNum type="arabicPeriod"/>
            </a:pPr>
            <a:r>
              <a:rPr lang="es-AR" sz="1600" dirty="0">
                <a:latin typeface="Calibri" panose="020F0502020204030204" pitchFamily="34" charset="0"/>
              </a:rPr>
              <a:t>Provincia del Registro Notarial</a:t>
            </a:r>
          </a:p>
        </p:txBody>
      </p:sp>
      <p:pic>
        <p:nvPicPr>
          <p:cNvPr id="9" name="Imagen 8">
            <a:extLst>
              <a:ext uri="{FF2B5EF4-FFF2-40B4-BE49-F238E27FC236}">
                <a16:creationId xmlns:a16="http://schemas.microsoft.com/office/drawing/2014/main" xmlns="" id="{4A2988B8-6B9C-4EFA-B54F-6DF22543D825}"/>
              </a:ext>
            </a:extLst>
          </p:cNvPr>
          <p:cNvPicPr/>
          <p:nvPr/>
        </p:nvPicPr>
        <p:blipFill>
          <a:blip r:embed="rId4"/>
          <a:stretch>
            <a:fillRect/>
          </a:stretch>
        </p:blipFill>
        <p:spPr>
          <a:xfrm>
            <a:off x="729652" y="3269302"/>
            <a:ext cx="7658771" cy="1815882"/>
          </a:xfrm>
          <a:prstGeom prst="rect">
            <a:avLst/>
          </a:prstGeom>
        </p:spPr>
      </p:pic>
      <p:sp>
        <p:nvSpPr>
          <p:cNvPr id="2" name="Elipse 1">
            <a:extLst>
              <a:ext uri="{FF2B5EF4-FFF2-40B4-BE49-F238E27FC236}">
                <a16:creationId xmlns:a16="http://schemas.microsoft.com/office/drawing/2014/main" xmlns="" id="{E8D0D307-955B-4D48-9593-23EAC4994FAE}"/>
              </a:ext>
            </a:extLst>
          </p:cNvPr>
          <p:cNvSpPr/>
          <p:nvPr/>
        </p:nvSpPr>
        <p:spPr>
          <a:xfrm>
            <a:off x="4427984" y="3933056"/>
            <a:ext cx="1080120" cy="50405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s-AR"/>
          </a:p>
        </p:txBody>
      </p:sp>
      <p:sp>
        <p:nvSpPr>
          <p:cNvPr id="3" name="Rectángulo 2">
            <a:extLst>
              <a:ext uri="{FF2B5EF4-FFF2-40B4-BE49-F238E27FC236}">
                <a16:creationId xmlns:a16="http://schemas.microsoft.com/office/drawing/2014/main" xmlns="" id="{7FA0F90F-83A9-476A-8ECD-709D2AA56FA4}"/>
              </a:ext>
            </a:extLst>
          </p:cNvPr>
          <p:cNvSpPr/>
          <p:nvPr/>
        </p:nvSpPr>
        <p:spPr>
          <a:xfrm>
            <a:off x="6732240" y="3375766"/>
            <a:ext cx="1394075" cy="629298"/>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Pulse</a:t>
            </a:r>
          </a:p>
          <a:p>
            <a:pPr algn="ctr"/>
            <a:r>
              <a:rPr lang="es-AR" dirty="0"/>
              <a:t>Aquí</a:t>
            </a:r>
          </a:p>
        </p:txBody>
      </p:sp>
      <p:cxnSp>
        <p:nvCxnSpPr>
          <p:cNvPr id="6" name="Conector recto de flecha 5">
            <a:extLst>
              <a:ext uri="{FF2B5EF4-FFF2-40B4-BE49-F238E27FC236}">
                <a16:creationId xmlns:a16="http://schemas.microsoft.com/office/drawing/2014/main" xmlns="" id="{07727B61-C827-4C04-8412-85C51D3B0ADB}"/>
              </a:ext>
            </a:extLst>
          </p:cNvPr>
          <p:cNvCxnSpPr>
            <a:cxnSpLocks/>
          </p:cNvCxnSpPr>
          <p:nvPr/>
        </p:nvCxnSpPr>
        <p:spPr>
          <a:xfrm>
            <a:off x="3851920" y="2636912"/>
            <a:ext cx="3528392" cy="7388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Conector recto de flecha 12">
            <a:extLst>
              <a:ext uri="{FF2B5EF4-FFF2-40B4-BE49-F238E27FC236}">
                <a16:creationId xmlns:a16="http://schemas.microsoft.com/office/drawing/2014/main" xmlns="" id="{C977F582-2D0B-419B-BF1B-600C971F8559}"/>
              </a:ext>
            </a:extLst>
          </p:cNvPr>
          <p:cNvCxnSpPr>
            <a:stCxn id="2" idx="6"/>
          </p:cNvCxnSpPr>
          <p:nvPr/>
        </p:nvCxnSpPr>
        <p:spPr>
          <a:xfrm flipV="1">
            <a:off x="5508104" y="3717032"/>
            <a:ext cx="1224136" cy="4680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5 Rectángulo">
            <a:extLst>
              <a:ext uri="{FF2B5EF4-FFF2-40B4-BE49-F238E27FC236}">
                <a16:creationId xmlns:a16="http://schemas.microsoft.com/office/drawing/2014/main" xmlns="" id="{D1695A86-B04C-4A5B-9BFC-ED3B9A976CA3}"/>
              </a:ext>
            </a:extLst>
          </p:cNvPr>
          <p:cNvSpPr/>
          <p:nvPr/>
        </p:nvSpPr>
        <p:spPr>
          <a:xfrm>
            <a:off x="2492867" y="303039"/>
            <a:ext cx="5269519" cy="707886"/>
          </a:xfrm>
          <a:prstGeom prst="rect">
            <a:avLst/>
          </a:prstGeom>
          <a:noFill/>
        </p:spPr>
        <p:txBody>
          <a:bodyPr wrap="none" lIns="91440" tIns="45720" rIns="91440" bIns="45720">
            <a:spAutoFit/>
          </a:bodyPr>
          <a:lstStyle/>
          <a:p>
            <a:pPr algn="ctr"/>
            <a:r>
              <a:rPr lang="es-ES" sz="2000" b="1" dirty="0">
                <a:ln w="1905"/>
                <a:solidFill>
                  <a:schemeClr val="tx2"/>
                </a:solidFill>
                <a:effectLst>
                  <a:innerShdw blurRad="69850" dist="43180" dir="5400000">
                    <a:srgbClr val="000000">
                      <a:alpha val="65000"/>
                    </a:srgbClr>
                  </a:innerShdw>
                </a:effectLst>
                <a:latin typeface="Calibri" pitchFamily="34" charset="0"/>
                <a:cs typeface="Calibri" pitchFamily="34" charset="0"/>
              </a:rPr>
              <a:t>SIRC 2.0 CERTIFICADOS ON-LINE</a:t>
            </a:r>
          </a:p>
          <a:p>
            <a:pPr algn="ctr"/>
            <a:r>
              <a:rPr lang="es-ES" sz="2000" b="1" dirty="0">
                <a:ln w="1905"/>
                <a:effectLst>
                  <a:innerShdw blurRad="69850" dist="43180" dir="5400000">
                    <a:srgbClr val="000000">
                      <a:alpha val="65000"/>
                    </a:srgbClr>
                  </a:innerShdw>
                </a:effectLst>
                <a:latin typeface="Calibri" pitchFamily="34" charset="0"/>
                <a:cs typeface="Calibri" pitchFamily="34" charset="0"/>
              </a:rPr>
              <a:t>Carga de datos en la rogatoria de CERTIFICADOS</a:t>
            </a:r>
            <a:endParaRPr lang="es-ES" sz="2000" b="1" cap="none" spc="0" dirty="0">
              <a:ln w="1905"/>
              <a:effectLst>
                <a:innerShdw blurRad="69850" dist="43180" dir="5400000">
                  <a:srgbClr val="000000">
                    <a:alpha val="65000"/>
                  </a:srgbClr>
                </a:innerShdw>
              </a:effectLst>
              <a:latin typeface="Calibri" pitchFamily="34" charset="0"/>
              <a:cs typeface="Calibri" pitchFamily="34" charset="0"/>
            </a:endParaRPr>
          </a:p>
        </p:txBody>
      </p:sp>
    </p:spTree>
    <p:extLst>
      <p:ext uri="{BB962C8B-B14F-4D97-AF65-F5344CB8AC3E}">
        <p14:creationId xmlns:p14="http://schemas.microsoft.com/office/powerpoint/2010/main" val="329515671"/>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B2BC4E39-FE0B-4AE9-A03B-DD70220C8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6" y="10339"/>
            <a:ext cx="2260264" cy="1618461"/>
          </a:xfrm>
          <a:prstGeom prst="rect">
            <a:avLst/>
          </a:prstGeom>
        </p:spPr>
      </p:pic>
      <p:sp>
        <p:nvSpPr>
          <p:cNvPr id="4" name="CuadroTexto 3">
            <a:extLst>
              <a:ext uri="{FF2B5EF4-FFF2-40B4-BE49-F238E27FC236}">
                <a16:creationId xmlns:a16="http://schemas.microsoft.com/office/drawing/2014/main" xmlns="" id="{D250020C-3813-4099-BF55-CC275BECD4EC}"/>
              </a:ext>
            </a:extLst>
          </p:cNvPr>
          <p:cNvSpPr txBox="1"/>
          <p:nvPr/>
        </p:nvSpPr>
        <p:spPr>
          <a:xfrm>
            <a:off x="729653" y="1701778"/>
            <a:ext cx="7945021" cy="1323439"/>
          </a:xfrm>
          <a:prstGeom prst="rect">
            <a:avLst/>
          </a:prstGeom>
          <a:noFill/>
        </p:spPr>
        <p:txBody>
          <a:bodyPr wrap="square" rtlCol="0">
            <a:spAutoFit/>
          </a:bodyPr>
          <a:lstStyle/>
          <a:p>
            <a:r>
              <a:rPr lang="es-AR" sz="2000" b="1" dirty="0">
                <a:latin typeface="Calibri" panose="020F0502020204030204" pitchFamily="34" charset="0"/>
              </a:rPr>
              <a:t>Pantalla 1. Carga de datos</a:t>
            </a:r>
          </a:p>
          <a:p>
            <a:pPr marL="342900" indent="-342900">
              <a:buFont typeface="+mj-lt"/>
              <a:buAutoNum type="arabicPeriod"/>
            </a:pPr>
            <a:r>
              <a:rPr lang="es-ES_tradnl" sz="1500" dirty="0">
                <a:latin typeface="Calibri" panose="020F0502020204030204" pitchFamily="34" charset="0"/>
              </a:rPr>
              <a:t>Si el escribano que carga la rogatoria lo hace en nombre de otro notario que es de Mendoza </a:t>
            </a:r>
            <a:r>
              <a:rPr lang="es-AR" sz="1500" b="1" dirty="0">
                <a:solidFill>
                  <a:schemeClr val="accent2"/>
                </a:solidFill>
                <a:latin typeface="Calibri" panose="020F0502020204030204" pitchFamily="34" charset="0"/>
              </a:rPr>
              <a:t>DEBERÁ SELECCIONARLO DE UNA LISTA DE ESCRIBANOS SUSCRIPTOS AL PORTAL WEB.</a:t>
            </a:r>
          </a:p>
          <a:p>
            <a:r>
              <a:rPr lang="es-AR" sz="1500" dirty="0">
                <a:latin typeface="Calibri" panose="020F0502020204030204" pitchFamily="34" charset="0"/>
              </a:rPr>
              <a:t>Existe un campo para buscar notarios que reacciona mostrando un listado de personas cuando comenzamos a escribir el nombre o el apellido del mismo.</a:t>
            </a:r>
            <a:endParaRPr lang="es-AR" sz="1500" b="1" dirty="0">
              <a:latin typeface="Calibri" panose="020F0502020204030204" pitchFamily="34" charset="0"/>
            </a:endParaRPr>
          </a:p>
        </p:txBody>
      </p:sp>
      <p:sp>
        <p:nvSpPr>
          <p:cNvPr id="11" name="CuadroTexto 10">
            <a:extLst>
              <a:ext uri="{FF2B5EF4-FFF2-40B4-BE49-F238E27FC236}">
                <a16:creationId xmlns:a16="http://schemas.microsoft.com/office/drawing/2014/main" xmlns="" id="{C9B540D5-A4F6-46CF-8B47-D2C169635C82}"/>
              </a:ext>
            </a:extLst>
          </p:cNvPr>
          <p:cNvSpPr txBox="1"/>
          <p:nvPr/>
        </p:nvSpPr>
        <p:spPr>
          <a:xfrm>
            <a:off x="539552" y="4981274"/>
            <a:ext cx="8162827" cy="1600438"/>
          </a:xfrm>
          <a:prstGeom prst="rect">
            <a:avLst/>
          </a:prstGeom>
          <a:noFill/>
        </p:spPr>
        <p:txBody>
          <a:bodyPr wrap="square" rtlCol="0">
            <a:spAutoFit/>
          </a:bodyPr>
          <a:lstStyle/>
          <a:p>
            <a:r>
              <a:rPr lang="es-AR" sz="1400" b="1" dirty="0">
                <a:latin typeface="Calibri" panose="020F0502020204030204" pitchFamily="34" charset="0"/>
              </a:rPr>
              <a:t>COMO SELECCIONAR EL ESCRIBANO AUTORIZANTE</a:t>
            </a:r>
          </a:p>
          <a:p>
            <a:pPr marL="342900" indent="-342900">
              <a:buFont typeface="+mj-lt"/>
              <a:buAutoNum type="arabicPeriod"/>
            </a:pPr>
            <a:r>
              <a:rPr lang="es-AR" sz="1400" dirty="0">
                <a:latin typeface="Calibri" panose="020F0502020204030204" pitchFamily="34" charset="0"/>
              </a:rPr>
              <a:t>En el campo que busca al escribano autorizante comience a escribir el apellido o el nombre del mismo.</a:t>
            </a:r>
          </a:p>
          <a:p>
            <a:pPr marL="342900" indent="-342900">
              <a:buFont typeface="+mj-lt"/>
              <a:buAutoNum type="arabicPeriod"/>
            </a:pPr>
            <a:r>
              <a:rPr lang="es-AR" sz="1400" dirty="0">
                <a:latin typeface="Calibri" panose="020F0502020204030204" pitchFamily="34" charset="0"/>
              </a:rPr>
              <a:t>A medida que escriba verá como aparece un </a:t>
            </a:r>
            <a:r>
              <a:rPr lang="es-AR" sz="1400" b="1" dirty="0">
                <a:latin typeface="Calibri" panose="020F0502020204030204" pitchFamily="34" charset="0"/>
              </a:rPr>
              <a:t>SELECTOR</a:t>
            </a:r>
            <a:r>
              <a:rPr lang="es-AR" sz="1400" dirty="0">
                <a:latin typeface="Calibri" panose="020F0502020204030204" pitchFamily="34" charset="0"/>
              </a:rPr>
              <a:t> de personas el cual va a cambiar conforme se siga escribiendo.</a:t>
            </a:r>
          </a:p>
          <a:p>
            <a:pPr marL="342900" indent="-342900">
              <a:buFont typeface="+mj-lt"/>
              <a:buAutoNum type="arabicPeriod"/>
            </a:pPr>
            <a:r>
              <a:rPr lang="es-AR" sz="1400" dirty="0">
                <a:latin typeface="Calibri" panose="020F0502020204030204" pitchFamily="34" charset="0"/>
              </a:rPr>
              <a:t>Con el mouse podremos buscar hacia arria o hacia abajo las personas listadas y haciendo un </a:t>
            </a:r>
            <a:r>
              <a:rPr lang="es-AR" sz="1400" dirty="0" err="1">
                <a:latin typeface="Calibri" panose="020F0502020204030204" pitchFamily="34" charset="0"/>
              </a:rPr>
              <a:t>click</a:t>
            </a:r>
            <a:r>
              <a:rPr lang="es-AR" sz="1400" dirty="0">
                <a:latin typeface="Calibri" panose="020F0502020204030204" pitchFamily="34" charset="0"/>
              </a:rPr>
              <a:t> en el que corresponda quedará seleccionado el profesional que se estaba buscando.</a:t>
            </a:r>
          </a:p>
          <a:p>
            <a:pPr algn="ctr"/>
            <a:r>
              <a:rPr lang="es-AR" sz="1400" b="1" dirty="0">
                <a:latin typeface="Calibri" panose="020F0502020204030204" pitchFamily="34" charset="0"/>
              </a:rPr>
              <a:t>ATENCIÓN: solo se pueden buscar  notarios suscriptos al Portal Web del Registro</a:t>
            </a:r>
          </a:p>
        </p:txBody>
      </p:sp>
      <p:pic>
        <p:nvPicPr>
          <p:cNvPr id="12" name="Imagen 11">
            <a:extLst>
              <a:ext uri="{FF2B5EF4-FFF2-40B4-BE49-F238E27FC236}">
                <a16:creationId xmlns:a16="http://schemas.microsoft.com/office/drawing/2014/main" xmlns="" id="{828FC414-5D45-4B11-BE52-DDEA8E01DF30}"/>
              </a:ext>
            </a:extLst>
          </p:cNvPr>
          <p:cNvPicPr/>
          <p:nvPr/>
        </p:nvPicPr>
        <p:blipFill>
          <a:blip r:embed="rId4"/>
          <a:stretch>
            <a:fillRect/>
          </a:stretch>
        </p:blipFill>
        <p:spPr>
          <a:xfrm>
            <a:off x="899592" y="3068960"/>
            <a:ext cx="7704856" cy="1870157"/>
          </a:xfrm>
          <a:prstGeom prst="rect">
            <a:avLst/>
          </a:prstGeom>
        </p:spPr>
      </p:pic>
      <p:sp>
        <p:nvSpPr>
          <p:cNvPr id="5" name="Rectángulo 4"/>
          <p:cNvSpPr/>
          <p:nvPr/>
        </p:nvSpPr>
        <p:spPr>
          <a:xfrm>
            <a:off x="5320145" y="3068960"/>
            <a:ext cx="2924263" cy="17281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6" name="Conector recto de flecha 5">
            <a:extLst>
              <a:ext uri="{FF2B5EF4-FFF2-40B4-BE49-F238E27FC236}">
                <a16:creationId xmlns:a16="http://schemas.microsoft.com/office/drawing/2014/main" xmlns="" id="{44E45E8F-0CC0-476A-B972-2735C71AC325}"/>
              </a:ext>
            </a:extLst>
          </p:cNvPr>
          <p:cNvCxnSpPr>
            <a:cxnSpLocks/>
          </p:cNvCxnSpPr>
          <p:nvPr/>
        </p:nvCxnSpPr>
        <p:spPr>
          <a:xfrm>
            <a:off x="5436096" y="2708920"/>
            <a:ext cx="1296144" cy="3162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5 Rectángulo">
            <a:extLst>
              <a:ext uri="{FF2B5EF4-FFF2-40B4-BE49-F238E27FC236}">
                <a16:creationId xmlns:a16="http://schemas.microsoft.com/office/drawing/2014/main" xmlns="" id="{8F8B1B7E-DB74-446A-9025-71EC9B47BE32}"/>
              </a:ext>
            </a:extLst>
          </p:cNvPr>
          <p:cNvSpPr/>
          <p:nvPr/>
        </p:nvSpPr>
        <p:spPr>
          <a:xfrm>
            <a:off x="2492867" y="303039"/>
            <a:ext cx="5269519" cy="707886"/>
          </a:xfrm>
          <a:prstGeom prst="rect">
            <a:avLst/>
          </a:prstGeom>
          <a:noFill/>
        </p:spPr>
        <p:txBody>
          <a:bodyPr wrap="none" lIns="91440" tIns="45720" rIns="91440" bIns="45720">
            <a:spAutoFit/>
          </a:bodyPr>
          <a:lstStyle/>
          <a:p>
            <a:pPr algn="ctr"/>
            <a:r>
              <a:rPr lang="es-ES" sz="2000" b="1" dirty="0">
                <a:ln w="1905"/>
                <a:solidFill>
                  <a:schemeClr val="tx2"/>
                </a:solidFill>
                <a:effectLst>
                  <a:innerShdw blurRad="69850" dist="43180" dir="5400000">
                    <a:srgbClr val="000000">
                      <a:alpha val="65000"/>
                    </a:srgbClr>
                  </a:innerShdw>
                </a:effectLst>
                <a:latin typeface="Calibri" pitchFamily="34" charset="0"/>
                <a:cs typeface="Calibri" pitchFamily="34" charset="0"/>
              </a:rPr>
              <a:t>SIRC 2.0 CERTIFICADOS ON-LINE</a:t>
            </a:r>
          </a:p>
          <a:p>
            <a:pPr algn="ctr"/>
            <a:r>
              <a:rPr lang="es-ES" sz="2000" b="1" dirty="0">
                <a:ln w="1905"/>
                <a:effectLst>
                  <a:innerShdw blurRad="69850" dist="43180" dir="5400000">
                    <a:srgbClr val="000000">
                      <a:alpha val="65000"/>
                    </a:srgbClr>
                  </a:innerShdw>
                </a:effectLst>
                <a:latin typeface="Calibri" pitchFamily="34" charset="0"/>
                <a:cs typeface="Calibri" pitchFamily="34" charset="0"/>
              </a:rPr>
              <a:t>Carga de datos en la rogatoria de CERTIFICADOS</a:t>
            </a:r>
            <a:endParaRPr lang="es-ES" sz="2000" b="1" cap="none" spc="0" dirty="0">
              <a:ln w="1905"/>
              <a:effectLst>
                <a:innerShdw blurRad="69850" dist="43180" dir="5400000">
                  <a:srgbClr val="000000">
                    <a:alpha val="65000"/>
                  </a:srgbClr>
                </a:innerShdw>
              </a:effectLst>
              <a:latin typeface="Calibri" pitchFamily="34" charset="0"/>
              <a:cs typeface="Calibri" pitchFamily="34" charset="0"/>
            </a:endParaRPr>
          </a:p>
        </p:txBody>
      </p:sp>
    </p:spTree>
    <p:extLst>
      <p:ext uri="{BB962C8B-B14F-4D97-AF65-F5344CB8AC3E}">
        <p14:creationId xmlns:p14="http://schemas.microsoft.com/office/powerpoint/2010/main" val="1292870010"/>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B2BC4E39-FE0B-4AE9-A03B-DD70220C8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6" y="10339"/>
            <a:ext cx="2260264" cy="1618461"/>
          </a:xfrm>
          <a:prstGeom prst="rect">
            <a:avLst/>
          </a:prstGeom>
        </p:spPr>
      </p:pic>
      <p:sp>
        <p:nvSpPr>
          <p:cNvPr id="4" name="CuadroTexto 3">
            <a:extLst>
              <a:ext uri="{FF2B5EF4-FFF2-40B4-BE49-F238E27FC236}">
                <a16:creationId xmlns:a16="http://schemas.microsoft.com/office/drawing/2014/main" xmlns="" id="{D250020C-3813-4099-BF55-CC275BECD4EC}"/>
              </a:ext>
            </a:extLst>
          </p:cNvPr>
          <p:cNvSpPr txBox="1"/>
          <p:nvPr/>
        </p:nvSpPr>
        <p:spPr>
          <a:xfrm>
            <a:off x="395536" y="1628800"/>
            <a:ext cx="8208911" cy="2339102"/>
          </a:xfrm>
          <a:prstGeom prst="rect">
            <a:avLst/>
          </a:prstGeom>
          <a:noFill/>
        </p:spPr>
        <p:txBody>
          <a:bodyPr wrap="square" rtlCol="0">
            <a:spAutoFit/>
          </a:bodyPr>
          <a:lstStyle/>
          <a:p>
            <a:r>
              <a:rPr lang="es-AR" sz="2000" b="1" dirty="0">
                <a:latin typeface="Calibri" panose="020F0502020204030204" pitchFamily="34" charset="0"/>
              </a:rPr>
              <a:t>Pantalla 1.</a:t>
            </a:r>
            <a:r>
              <a:rPr lang="es-AR" sz="2000" dirty="0">
                <a:latin typeface="Calibri" panose="020F0502020204030204" pitchFamily="34" charset="0"/>
              </a:rPr>
              <a:t>  </a:t>
            </a:r>
            <a:r>
              <a:rPr lang="es-AR" sz="2000" b="1" dirty="0">
                <a:latin typeface="Calibri" panose="020F0502020204030204" pitchFamily="34" charset="0"/>
              </a:rPr>
              <a:t>Datos del inmueble</a:t>
            </a:r>
            <a:endParaRPr lang="es-AR" sz="1400" b="1" dirty="0">
              <a:latin typeface="Calibri" panose="020F0502020204030204" pitchFamily="34" charset="0"/>
            </a:endParaRPr>
          </a:p>
          <a:p>
            <a:pPr marL="342900" indent="-342900">
              <a:buFont typeface="+mj-lt"/>
              <a:buAutoNum type="arabicPeriod"/>
            </a:pPr>
            <a:r>
              <a:rPr lang="es-AR" sz="1400" dirty="0">
                <a:latin typeface="Calibri" panose="020F0502020204030204" pitchFamily="34" charset="0"/>
              </a:rPr>
              <a:t>Se deberá seleccionar:</a:t>
            </a:r>
          </a:p>
          <a:p>
            <a:pPr marL="800100" lvl="1" indent="-342900">
              <a:buFont typeface="+mj-lt"/>
              <a:buAutoNum type="alphaLcParenR"/>
            </a:pPr>
            <a:r>
              <a:rPr lang="es-AR" sz="1400" b="1" dirty="0">
                <a:latin typeface="Calibri" panose="020F0502020204030204" pitchFamily="34" charset="0"/>
              </a:rPr>
              <a:t>Tipo de Inmueble: </a:t>
            </a:r>
            <a:r>
              <a:rPr lang="es-AR" sz="1400" dirty="0">
                <a:latin typeface="Calibri" panose="020F0502020204030204" pitchFamily="34" charset="0"/>
              </a:rPr>
              <a:t>Común, PH, Sometimiento a PH, PHE (</a:t>
            </a:r>
            <a:r>
              <a:rPr lang="es-AR" sz="1400" dirty="0" err="1">
                <a:latin typeface="Calibri" panose="020F0502020204030204" pitchFamily="34" charset="0"/>
              </a:rPr>
              <a:t>PHEspecial</a:t>
            </a:r>
            <a:r>
              <a:rPr lang="es-AR" sz="1400" dirty="0">
                <a:latin typeface="Calibri" panose="020F0502020204030204" pitchFamily="34" charset="0"/>
              </a:rPr>
              <a:t>), etc.</a:t>
            </a:r>
          </a:p>
          <a:p>
            <a:pPr marL="800100" lvl="1" indent="-342900">
              <a:buFont typeface="+mj-lt"/>
              <a:buAutoNum type="alphaLcParenR"/>
            </a:pPr>
            <a:r>
              <a:rPr lang="es-AR" sz="1400" b="1" dirty="0">
                <a:latin typeface="Calibri" panose="020F0502020204030204" pitchFamily="34" charset="0"/>
              </a:rPr>
              <a:t>Nota de Dominio:</a:t>
            </a:r>
            <a:r>
              <a:rPr lang="es-AR" sz="1400" dirty="0">
                <a:latin typeface="Calibri" panose="020F0502020204030204" pitchFamily="34" charset="0"/>
              </a:rPr>
              <a:t> matrícula, tomo</a:t>
            </a:r>
          </a:p>
          <a:p>
            <a:pPr marL="800100" lvl="1" indent="-342900">
              <a:buFont typeface="+mj-lt"/>
              <a:buAutoNum type="alphaLcParenR"/>
            </a:pPr>
            <a:r>
              <a:rPr lang="es-AR" sz="1400" b="1" dirty="0">
                <a:latin typeface="Calibri" panose="020F0502020204030204" pitchFamily="34" charset="0"/>
              </a:rPr>
              <a:t>Departamento:</a:t>
            </a:r>
            <a:r>
              <a:rPr lang="es-AR" sz="1400" dirty="0">
                <a:latin typeface="Calibri" panose="020F0502020204030204" pitchFamily="34" charset="0"/>
              </a:rPr>
              <a:t> seleccione el departamento del dominio</a:t>
            </a:r>
          </a:p>
          <a:p>
            <a:pPr marL="800100" lvl="1" indent="-342900">
              <a:buFont typeface="+mj-lt"/>
              <a:buAutoNum type="alphaLcParenR"/>
            </a:pPr>
            <a:r>
              <a:rPr lang="es-AR" sz="1400" b="1" dirty="0">
                <a:latin typeface="Calibri" panose="020F0502020204030204" pitchFamily="34" charset="0"/>
              </a:rPr>
              <a:t>Circunscripción:</a:t>
            </a:r>
            <a:r>
              <a:rPr lang="es-AR" sz="1400" dirty="0">
                <a:latin typeface="Calibri" panose="020F0502020204030204" pitchFamily="34" charset="0"/>
              </a:rPr>
              <a:t> No es necesario seleccionarlo, se ajusta automáticamente según el departamento.</a:t>
            </a:r>
          </a:p>
          <a:p>
            <a:pPr marL="342900" indent="-342900">
              <a:buFont typeface="+mj-lt"/>
              <a:buAutoNum type="arabicPeriod"/>
            </a:pPr>
            <a:r>
              <a:rPr lang="es-AR" sz="1400" dirty="0">
                <a:latin typeface="Calibri" panose="020F0502020204030204" pitchFamily="34" charset="0"/>
              </a:rPr>
              <a:t>Deberá indicar los datos del dominio conforme la nota de dominio seleccionada</a:t>
            </a:r>
          </a:p>
          <a:p>
            <a:pPr marL="800100" lvl="1" indent="-342900">
              <a:buFont typeface="+mj-lt"/>
              <a:buAutoNum type="arabicPeriod"/>
            </a:pPr>
            <a:r>
              <a:rPr lang="es-AR" sz="1400" b="1" dirty="0">
                <a:latin typeface="Calibri" panose="020F0502020204030204" pitchFamily="34" charset="0"/>
              </a:rPr>
              <a:t>Si es Matrícula: </a:t>
            </a:r>
            <a:r>
              <a:rPr lang="es-AR" sz="1400" dirty="0">
                <a:latin typeface="Calibri" panose="020F0502020204030204" pitchFamily="34" charset="0"/>
              </a:rPr>
              <a:t>deberá ingresar el número de matrícula (cartulina o SIRC)</a:t>
            </a:r>
          </a:p>
          <a:p>
            <a:pPr marL="800100" lvl="1" indent="-342900">
              <a:buFont typeface="+mj-lt"/>
              <a:buAutoNum type="arabicPeriod"/>
            </a:pPr>
            <a:r>
              <a:rPr lang="es-AR" sz="1400" b="1" dirty="0">
                <a:latin typeface="Calibri" panose="020F0502020204030204" pitchFamily="34" charset="0"/>
              </a:rPr>
              <a:t>Si es Tomo: </a:t>
            </a:r>
            <a:r>
              <a:rPr lang="es-AR" sz="1400" dirty="0">
                <a:latin typeface="Calibri" panose="020F0502020204030204" pitchFamily="34" charset="0"/>
              </a:rPr>
              <a:t>deberá ingresar inscripción/asiento, tomo, código de tomo o letras y fojas según corresponda</a:t>
            </a:r>
          </a:p>
        </p:txBody>
      </p:sp>
      <p:sp>
        <p:nvSpPr>
          <p:cNvPr id="6" name="5 Rectángulo">
            <a:extLst>
              <a:ext uri="{FF2B5EF4-FFF2-40B4-BE49-F238E27FC236}">
                <a16:creationId xmlns:a16="http://schemas.microsoft.com/office/drawing/2014/main" xmlns="" id="{41FCC199-1236-4609-B536-193077C779FB}"/>
              </a:ext>
            </a:extLst>
          </p:cNvPr>
          <p:cNvSpPr/>
          <p:nvPr/>
        </p:nvSpPr>
        <p:spPr>
          <a:xfrm>
            <a:off x="2492867" y="303039"/>
            <a:ext cx="5269519" cy="707886"/>
          </a:xfrm>
          <a:prstGeom prst="rect">
            <a:avLst/>
          </a:prstGeom>
          <a:noFill/>
        </p:spPr>
        <p:txBody>
          <a:bodyPr wrap="none" lIns="91440" tIns="45720" rIns="91440" bIns="45720">
            <a:spAutoFit/>
          </a:bodyPr>
          <a:lstStyle/>
          <a:p>
            <a:pPr algn="ctr"/>
            <a:r>
              <a:rPr lang="es-ES" sz="2000" b="1" dirty="0">
                <a:ln w="1905"/>
                <a:solidFill>
                  <a:schemeClr val="tx2"/>
                </a:solidFill>
                <a:effectLst>
                  <a:innerShdw blurRad="69850" dist="43180" dir="5400000">
                    <a:srgbClr val="000000">
                      <a:alpha val="65000"/>
                    </a:srgbClr>
                  </a:innerShdw>
                </a:effectLst>
                <a:latin typeface="Calibri" pitchFamily="34" charset="0"/>
                <a:cs typeface="Calibri" pitchFamily="34" charset="0"/>
              </a:rPr>
              <a:t>SIRC 2.0 CERTIFICADOS ON-LINE</a:t>
            </a:r>
          </a:p>
          <a:p>
            <a:pPr algn="ctr"/>
            <a:r>
              <a:rPr lang="es-ES" sz="2000" b="1" dirty="0">
                <a:ln w="1905"/>
                <a:effectLst>
                  <a:innerShdw blurRad="69850" dist="43180" dir="5400000">
                    <a:srgbClr val="000000">
                      <a:alpha val="65000"/>
                    </a:srgbClr>
                  </a:innerShdw>
                </a:effectLst>
                <a:latin typeface="Calibri" pitchFamily="34" charset="0"/>
                <a:cs typeface="Calibri" pitchFamily="34" charset="0"/>
              </a:rPr>
              <a:t>Carga de datos en la rogatoria de CERTIFICADOS</a:t>
            </a:r>
            <a:endParaRPr lang="es-ES" sz="2000" b="1" cap="none" spc="0" dirty="0">
              <a:ln w="1905"/>
              <a:effectLst>
                <a:innerShdw blurRad="69850" dist="43180" dir="5400000">
                  <a:srgbClr val="000000">
                    <a:alpha val="65000"/>
                  </a:srgbClr>
                </a:innerShdw>
              </a:effectLst>
              <a:latin typeface="Calibri" pitchFamily="34" charset="0"/>
              <a:cs typeface="Calibri" pitchFamily="34" charset="0"/>
            </a:endParaRPr>
          </a:p>
        </p:txBody>
      </p:sp>
      <p:pic>
        <p:nvPicPr>
          <p:cNvPr id="2" name="Imagen 1">
            <a:extLst>
              <a:ext uri="{FF2B5EF4-FFF2-40B4-BE49-F238E27FC236}">
                <a16:creationId xmlns:a16="http://schemas.microsoft.com/office/drawing/2014/main" xmlns="" id="{B6EB621D-C086-40E8-96C6-70A0E8192D43}"/>
              </a:ext>
            </a:extLst>
          </p:cNvPr>
          <p:cNvPicPr>
            <a:picLocks noChangeAspect="1"/>
          </p:cNvPicPr>
          <p:nvPr/>
        </p:nvPicPr>
        <p:blipFill>
          <a:blip r:embed="rId4"/>
          <a:stretch>
            <a:fillRect/>
          </a:stretch>
        </p:blipFill>
        <p:spPr>
          <a:xfrm>
            <a:off x="683568" y="3967903"/>
            <a:ext cx="8004767" cy="2329146"/>
          </a:xfrm>
          <a:prstGeom prst="rect">
            <a:avLst/>
          </a:prstGeom>
        </p:spPr>
      </p:pic>
    </p:spTree>
    <p:extLst>
      <p:ext uri="{BB962C8B-B14F-4D97-AF65-F5344CB8AC3E}">
        <p14:creationId xmlns:p14="http://schemas.microsoft.com/office/powerpoint/2010/main" val="4237654490"/>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B2BC4E39-FE0B-4AE9-A03B-DD70220C8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6" y="10339"/>
            <a:ext cx="2260264" cy="1618461"/>
          </a:xfrm>
          <a:prstGeom prst="rect">
            <a:avLst/>
          </a:prstGeom>
        </p:spPr>
      </p:pic>
      <p:sp>
        <p:nvSpPr>
          <p:cNvPr id="4" name="CuadroTexto 3">
            <a:extLst>
              <a:ext uri="{FF2B5EF4-FFF2-40B4-BE49-F238E27FC236}">
                <a16:creationId xmlns:a16="http://schemas.microsoft.com/office/drawing/2014/main" xmlns="" id="{D250020C-3813-4099-BF55-CC275BECD4EC}"/>
              </a:ext>
            </a:extLst>
          </p:cNvPr>
          <p:cNvSpPr txBox="1"/>
          <p:nvPr/>
        </p:nvSpPr>
        <p:spPr>
          <a:xfrm>
            <a:off x="599489" y="1628800"/>
            <a:ext cx="7945021" cy="2123658"/>
          </a:xfrm>
          <a:prstGeom prst="rect">
            <a:avLst/>
          </a:prstGeom>
          <a:noFill/>
        </p:spPr>
        <p:txBody>
          <a:bodyPr wrap="square" rtlCol="0">
            <a:spAutoFit/>
          </a:bodyPr>
          <a:lstStyle/>
          <a:p>
            <a:r>
              <a:rPr lang="es-AR" sz="2000" b="1" dirty="0">
                <a:latin typeface="Calibri" panose="020F0502020204030204" pitchFamily="34" charset="0"/>
              </a:rPr>
              <a:t>Pantalla 1.</a:t>
            </a:r>
            <a:r>
              <a:rPr lang="es-AR" sz="2000" dirty="0">
                <a:latin typeface="Calibri" panose="020F0502020204030204" pitchFamily="34" charset="0"/>
              </a:rPr>
              <a:t>  </a:t>
            </a:r>
            <a:r>
              <a:rPr lang="es-AR" sz="2000" b="1" dirty="0">
                <a:latin typeface="Calibri" panose="020F0502020204030204" pitchFamily="34" charset="0"/>
              </a:rPr>
              <a:t>Datos del inmueble. Posibles inconsistencias</a:t>
            </a:r>
          </a:p>
          <a:p>
            <a:r>
              <a:rPr lang="es-AR" sz="1400" b="1" dirty="0">
                <a:latin typeface="Calibri" panose="020F0502020204030204" pitchFamily="34" charset="0"/>
              </a:rPr>
              <a:t>RELACIÓN NÚMERO DE MATRÍCULA Y DEPARTAMENTO:</a:t>
            </a:r>
          </a:p>
          <a:p>
            <a:pPr algn="just"/>
            <a:r>
              <a:rPr lang="es-AR" sz="1400" dirty="0">
                <a:latin typeface="Calibri" panose="020F0502020204030204" pitchFamily="34" charset="0"/>
              </a:rPr>
              <a:t>Puede ocurrir que Ud. se encuentre  con un dominio que tiene consignado un departamento en la matriculación (confirmado por la NC o no) pero  que en el sistema figure en otro. Ello por diferentes razones (inmuebles ubicados en mas de un </a:t>
            </a:r>
            <a:r>
              <a:rPr lang="es-AR" sz="1400" dirty="0" err="1">
                <a:latin typeface="Calibri" panose="020F0502020204030204" pitchFamily="34" charset="0"/>
              </a:rPr>
              <a:t>dpto</a:t>
            </a:r>
            <a:r>
              <a:rPr lang="es-AR" sz="1400" dirty="0">
                <a:latin typeface="Calibri" panose="020F0502020204030204" pitchFamily="34" charset="0"/>
              </a:rPr>
              <a:t>, cambios originados  en la sentencia que modificó los límites entre </a:t>
            </a:r>
            <a:r>
              <a:rPr lang="es-AR" sz="1400" dirty="0" err="1">
                <a:latin typeface="Calibri" panose="020F0502020204030204" pitchFamily="34" charset="0"/>
              </a:rPr>
              <a:t>dptos</a:t>
            </a:r>
            <a:r>
              <a:rPr lang="es-AR" sz="1400" dirty="0">
                <a:latin typeface="Calibri" panose="020F0502020204030204" pitchFamily="34" charset="0"/>
              </a:rPr>
              <a:t> o inconsistencias existentes en las bases de datos). </a:t>
            </a:r>
          </a:p>
          <a:p>
            <a:pPr algn="just"/>
            <a:r>
              <a:rPr lang="es-AR" sz="1400" dirty="0">
                <a:latin typeface="Calibri" panose="020F0502020204030204" pitchFamily="34" charset="0"/>
              </a:rPr>
              <a:t>En ese caso el sistema mostrará un mensaje con un fondo color VERDE donde se indicará  que la matrícula fue encontrada pero con la advertencia de que no coincide el departamento.</a:t>
            </a:r>
          </a:p>
          <a:p>
            <a:pPr algn="just"/>
            <a:r>
              <a:rPr lang="es-AR" sz="1400" b="1" dirty="0">
                <a:latin typeface="Calibri" panose="020F0502020204030204" pitchFamily="34" charset="0"/>
              </a:rPr>
              <a:t>SI LA MATRÍCULA EXISTE podrá continuar aunque aparezcan mensajes de advertencia</a:t>
            </a:r>
          </a:p>
        </p:txBody>
      </p:sp>
      <p:pic>
        <p:nvPicPr>
          <p:cNvPr id="9" name="Imagen 8">
            <a:extLst>
              <a:ext uri="{FF2B5EF4-FFF2-40B4-BE49-F238E27FC236}">
                <a16:creationId xmlns:a16="http://schemas.microsoft.com/office/drawing/2014/main" xmlns="" id="{810A0DFB-3722-4D05-96D0-164E93D2C63F}"/>
              </a:ext>
            </a:extLst>
          </p:cNvPr>
          <p:cNvPicPr/>
          <p:nvPr/>
        </p:nvPicPr>
        <p:blipFill>
          <a:blip r:embed="rId4"/>
          <a:stretch>
            <a:fillRect/>
          </a:stretch>
        </p:blipFill>
        <p:spPr>
          <a:xfrm>
            <a:off x="987800" y="3789040"/>
            <a:ext cx="7556710" cy="2880320"/>
          </a:xfrm>
          <a:prstGeom prst="rect">
            <a:avLst/>
          </a:prstGeom>
          <a:ln>
            <a:solidFill>
              <a:schemeClr val="tx1"/>
            </a:solidFill>
          </a:ln>
        </p:spPr>
      </p:pic>
      <p:sp>
        <p:nvSpPr>
          <p:cNvPr id="6" name="5 Rectángulo">
            <a:extLst>
              <a:ext uri="{FF2B5EF4-FFF2-40B4-BE49-F238E27FC236}">
                <a16:creationId xmlns:a16="http://schemas.microsoft.com/office/drawing/2014/main" xmlns="" id="{DEF2ECAB-F08A-4CD5-B42C-85262E0CEEC7}"/>
              </a:ext>
            </a:extLst>
          </p:cNvPr>
          <p:cNvSpPr/>
          <p:nvPr/>
        </p:nvSpPr>
        <p:spPr>
          <a:xfrm>
            <a:off x="2492867" y="303039"/>
            <a:ext cx="5269519" cy="707886"/>
          </a:xfrm>
          <a:prstGeom prst="rect">
            <a:avLst/>
          </a:prstGeom>
          <a:noFill/>
        </p:spPr>
        <p:txBody>
          <a:bodyPr wrap="none" lIns="91440" tIns="45720" rIns="91440" bIns="45720">
            <a:spAutoFit/>
          </a:bodyPr>
          <a:lstStyle/>
          <a:p>
            <a:pPr algn="ctr"/>
            <a:r>
              <a:rPr lang="es-ES" sz="2000" b="1" dirty="0">
                <a:ln w="1905"/>
                <a:solidFill>
                  <a:schemeClr val="tx2"/>
                </a:solidFill>
                <a:effectLst>
                  <a:innerShdw blurRad="69850" dist="43180" dir="5400000">
                    <a:srgbClr val="000000">
                      <a:alpha val="65000"/>
                    </a:srgbClr>
                  </a:innerShdw>
                </a:effectLst>
                <a:latin typeface="Calibri" pitchFamily="34" charset="0"/>
                <a:cs typeface="Calibri" pitchFamily="34" charset="0"/>
              </a:rPr>
              <a:t>SIRC 2.0 CERTIFICADOS ON-LINE</a:t>
            </a:r>
          </a:p>
          <a:p>
            <a:pPr algn="ctr"/>
            <a:r>
              <a:rPr lang="es-ES" sz="2000" b="1" dirty="0">
                <a:ln w="1905"/>
                <a:effectLst>
                  <a:innerShdw blurRad="69850" dist="43180" dir="5400000">
                    <a:srgbClr val="000000">
                      <a:alpha val="65000"/>
                    </a:srgbClr>
                  </a:innerShdw>
                </a:effectLst>
                <a:latin typeface="Calibri" pitchFamily="34" charset="0"/>
                <a:cs typeface="Calibri" pitchFamily="34" charset="0"/>
              </a:rPr>
              <a:t>Carga de datos en la rogatoria de CERTIFICADOS</a:t>
            </a:r>
            <a:endParaRPr lang="es-ES" sz="2000" b="1" cap="none" spc="0" dirty="0">
              <a:ln w="1905"/>
              <a:effectLst>
                <a:innerShdw blurRad="69850" dist="43180" dir="5400000">
                  <a:srgbClr val="000000">
                    <a:alpha val="65000"/>
                  </a:srgbClr>
                </a:innerShdw>
              </a:effectLst>
              <a:latin typeface="Calibri" pitchFamily="34" charset="0"/>
              <a:cs typeface="Calibri" pitchFamily="34" charset="0"/>
            </a:endParaRPr>
          </a:p>
        </p:txBody>
      </p:sp>
    </p:spTree>
    <p:extLst>
      <p:ext uri="{BB962C8B-B14F-4D97-AF65-F5344CB8AC3E}">
        <p14:creationId xmlns:p14="http://schemas.microsoft.com/office/powerpoint/2010/main" val="268829307"/>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1469</TotalTime>
  <Words>1936</Words>
  <Application>Microsoft Office PowerPoint</Application>
  <PresentationFormat>Presentación en pantalla (4:3)</PresentationFormat>
  <Paragraphs>174</Paragraphs>
  <Slides>20</Slides>
  <Notes>20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Ejecutivo</vt:lpstr>
      <vt:lpstr>BIENVENIDOS  DIRECCION DE REGISTROS PÚBLICOS  Y ARCHIVO JUDICIAL  1ra. 3ra.  y 4ta. Circunscripción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rrmoyano</dc:creator>
  <cp:lastModifiedBy>colegio</cp:lastModifiedBy>
  <cp:revision>150</cp:revision>
  <dcterms:created xsi:type="dcterms:W3CDTF">2018-06-05T23:54:41Z</dcterms:created>
  <dcterms:modified xsi:type="dcterms:W3CDTF">2018-06-12T15:36:34Z</dcterms:modified>
</cp:coreProperties>
</file>