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14"/>
  </p:notesMasterIdLst>
  <p:sldIdLst>
    <p:sldId id="256" r:id="rId3"/>
    <p:sldId id="257" r:id="rId4"/>
    <p:sldId id="258" r:id="rId5"/>
    <p:sldId id="259" r:id="rId6"/>
    <p:sldId id="260" r:id="rId7"/>
    <p:sldId id="261" r:id="rId8"/>
    <p:sldId id="264" r:id="rId9"/>
    <p:sldId id="265" r:id="rId10"/>
    <p:sldId id="266" r:id="rId11"/>
    <p:sldId id="263" r:id="rId12"/>
    <p:sldId id="26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6" d="100"/>
          <a:sy n="86" d="100"/>
        </p:scale>
        <p:origin x="9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603F7-C7A5-4B9D-B357-873E9C51EE29}" type="datetimeFigureOut">
              <a:rPr lang="fr-FR" smtClean="0"/>
              <a:t>01/12/2016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77A9-0B15-4D0B-B90D-2063842E405F}" type="slidenum">
              <a:rPr lang="fr-FR" smtClean="0"/>
              <a:t>‹N°›</a:t>
            </a:fld>
            <a:endParaRPr lang="fr-FR"/>
          </a:p>
        </p:txBody>
      </p:sp>
    </p:spTree>
    <p:extLst>
      <p:ext uri="{BB962C8B-B14F-4D97-AF65-F5344CB8AC3E}">
        <p14:creationId xmlns:p14="http://schemas.microsoft.com/office/powerpoint/2010/main" val="68088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7D77A9-0B15-4D0B-B90D-2063842E405F}" type="slidenum">
              <a:rPr lang="fr-FR" smtClean="0"/>
              <a:t>1</a:t>
            </a:fld>
            <a:endParaRPr lang="fr-FR"/>
          </a:p>
        </p:txBody>
      </p:sp>
    </p:spTree>
    <p:extLst>
      <p:ext uri="{BB962C8B-B14F-4D97-AF65-F5344CB8AC3E}">
        <p14:creationId xmlns:p14="http://schemas.microsoft.com/office/powerpoint/2010/main" val="236182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dirty="0"/>
          </a:p>
        </p:txBody>
      </p:sp>
    </p:spTree>
    <p:extLst>
      <p:ext uri="{BB962C8B-B14F-4D97-AF65-F5344CB8AC3E}">
        <p14:creationId xmlns:p14="http://schemas.microsoft.com/office/powerpoint/2010/main" val="232341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186938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043953"/>
            <a:ext cx="1971675" cy="4133010"/>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628650" y="2043953"/>
            <a:ext cx="5800725" cy="4133010"/>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51523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B5AA11-615E-4068-9E2F-2CCD27DE8DF9}" type="slidenum">
              <a:rPr lang="fr-FR" smtClean="0"/>
              <a:t>‹N°›</a:t>
            </a:fld>
            <a:endParaRPr lang="fr-FR"/>
          </a:p>
        </p:txBody>
      </p:sp>
      <p:sp>
        <p:nvSpPr>
          <p:cNvPr id="5" name="Titre 1"/>
          <p:cNvSpPr>
            <a:spLocks noGrp="1"/>
          </p:cNvSpPr>
          <p:nvPr>
            <p:ph type="title"/>
          </p:nvPr>
        </p:nvSpPr>
        <p:spPr>
          <a:xfrm>
            <a:off x="1324535" y="2126690"/>
            <a:ext cx="6162115" cy="1325563"/>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232110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6335" y="1990165"/>
            <a:ext cx="4629150" cy="41416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043849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86050" y="2207558"/>
            <a:ext cx="6158753" cy="718297"/>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2686050" y="3173506"/>
            <a:ext cx="6239435" cy="2687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965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56023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1304760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5939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2963179"/>
            <a:ext cx="3886200" cy="321378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29150" y="2963179"/>
            <a:ext cx="3886200" cy="3213784"/>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Slide Number Placeholder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413613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04947"/>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283051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629842" y="3821111"/>
            <a:ext cx="3868340" cy="236855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29150" y="283051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821111"/>
            <a:ext cx="3887391" cy="236855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149943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353139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177335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1316060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970"/>
            <a:ext cx="2949178" cy="1600200"/>
          </a:xfrm>
        </p:spPr>
        <p:txBody>
          <a:bodyPr anchor="b"/>
          <a:lstStyle>
            <a:lvl1pPr>
              <a:defRPr sz="3200"/>
            </a:lvl1pPr>
          </a:lstStyle>
          <a:p>
            <a:r>
              <a:rPr lang="fr-FR" dirty="0" smtClean="0"/>
              <a:t>Modifiez le style du titre</a:t>
            </a:r>
            <a:endParaRPr lang="en-US" dirty="0"/>
          </a:p>
        </p:txBody>
      </p:sp>
      <p:sp>
        <p:nvSpPr>
          <p:cNvPr id="3" name="Content Placeholder 2"/>
          <p:cNvSpPr>
            <a:spLocks noGrp="1"/>
          </p:cNvSpPr>
          <p:nvPr>
            <p:ph idx="1"/>
          </p:nvPr>
        </p:nvSpPr>
        <p:spPr>
          <a:xfrm>
            <a:off x="3887391" y="1949824"/>
            <a:ext cx="4629150" cy="3911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629841" y="3123170"/>
            <a:ext cx="2949178" cy="2745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339122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2191297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83932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043953"/>
            <a:ext cx="1971675" cy="4133010"/>
          </a:xfrm>
        </p:spPr>
        <p:txBody>
          <a:bodyPr vert="eaVert"/>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628650" y="2043953"/>
            <a:ext cx="5800725" cy="4133010"/>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4100566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B5AA11-615E-4068-9E2F-2CCD27DE8DF9}" type="slidenum">
              <a:rPr lang="fr-FR" smtClean="0"/>
              <a:t>‹N°›</a:t>
            </a:fld>
            <a:endParaRPr lang="fr-FR"/>
          </a:p>
        </p:txBody>
      </p:sp>
      <p:sp>
        <p:nvSpPr>
          <p:cNvPr id="5" name="Titre 1"/>
          <p:cNvSpPr>
            <a:spLocks noGrp="1"/>
          </p:cNvSpPr>
          <p:nvPr>
            <p:ph type="title"/>
          </p:nvPr>
        </p:nvSpPr>
        <p:spPr>
          <a:xfrm>
            <a:off x="1324535" y="2126690"/>
            <a:ext cx="6162115" cy="1325563"/>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266958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96335" y="1990165"/>
            <a:ext cx="4629150" cy="41416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a:xfrm>
            <a:off x="3028950" y="6356351"/>
            <a:ext cx="3086100" cy="365125"/>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468087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86050" y="2207558"/>
            <a:ext cx="6158753" cy="718297"/>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2686050" y="3173506"/>
            <a:ext cx="6239435" cy="268754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7" name="Espace réservé du numéro de diapositive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121895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sp>
        <p:nvSpPr>
          <p:cNvPr id="6" name="Slide Number Placeholder 5"/>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64948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2963179"/>
            <a:ext cx="3886200" cy="321378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29150" y="2963179"/>
            <a:ext cx="3886200" cy="3213784"/>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Slide Number Placeholder 6"/>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372942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504947"/>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283051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629842" y="3821111"/>
            <a:ext cx="3868340" cy="236855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29150" y="283051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821111"/>
            <a:ext cx="3887391" cy="236855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67713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FB5AA11-615E-4068-9E2F-2CCD27DE8DF9}" type="slidenum">
              <a:rPr lang="fr-FR" smtClean="0"/>
              <a:t>‹N°›</a:t>
            </a:fld>
            <a:endParaRPr lang="fr-FR"/>
          </a:p>
        </p:txBody>
      </p:sp>
    </p:spTree>
    <p:extLst>
      <p:ext uri="{BB962C8B-B14F-4D97-AF65-F5344CB8AC3E}">
        <p14:creationId xmlns:p14="http://schemas.microsoft.com/office/powerpoint/2010/main" val="272079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416370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8650" y="1522970"/>
            <a:ext cx="2949178" cy="1600200"/>
          </a:xfrm>
        </p:spPr>
        <p:txBody>
          <a:bodyPr anchor="b"/>
          <a:lstStyle>
            <a:lvl1pPr>
              <a:defRPr sz="3200"/>
            </a:lvl1pPr>
          </a:lstStyle>
          <a:p>
            <a:r>
              <a:rPr lang="fr-FR" dirty="0" smtClean="0"/>
              <a:t>Modifiez le style du titre</a:t>
            </a:r>
            <a:endParaRPr lang="en-US" dirty="0"/>
          </a:p>
        </p:txBody>
      </p:sp>
      <p:sp>
        <p:nvSpPr>
          <p:cNvPr id="3" name="Content Placeholder 2"/>
          <p:cNvSpPr>
            <a:spLocks noGrp="1"/>
          </p:cNvSpPr>
          <p:nvPr>
            <p:ph idx="1"/>
          </p:nvPr>
        </p:nvSpPr>
        <p:spPr>
          <a:xfrm>
            <a:off x="3887391" y="1949824"/>
            <a:ext cx="4629150" cy="39112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629841" y="3123170"/>
            <a:ext cx="2949178" cy="2745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13397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7" name="Slide Number Placeholder 6"/>
          <p:cNvSpPr>
            <a:spLocks noGrp="1"/>
          </p:cNvSpPr>
          <p:nvPr>
            <p:ph type="sldNum" sz="quarter" idx="12"/>
          </p:nvPr>
        </p:nvSpPr>
        <p:spPr/>
        <p:txBody>
          <a:body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308158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jpg"/><Relationship Id="rId2" Type="http://schemas.openxmlformats.org/officeDocument/2006/relationships/slideLayout" Target="../slideLayouts/slideLayout16.xml"/><Relationship Id="rId16"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76793"/>
            <a:ext cx="7886700" cy="835219"/>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2991401"/>
            <a:ext cx="7886700" cy="318556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ZoneTexte 4"/>
          <p:cNvSpPr txBox="1"/>
          <p:nvPr userDrawn="1"/>
        </p:nvSpPr>
        <p:spPr>
          <a:xfrm>
            <a:off x="2111189" y="537882"/>
            <a:ext cx="3509682" cy="882293"/>
          </a:xfrm>
          <a:prstGeom prst="rect">
            <a:avLst/>
          </a:prstGeom>
          <a:noFill/>
        </p:spPr>
        <p:txBody>
          <a:bodyPr wrap="square" rtlCol="0">
            <a:spAutoFit/>
          </a:bodyPr>
          <a:lstStyle/>
          <a:p>
            <a:pPr algn="ctr" rtl="0"/>
            <a:r>
              <a:rPr lang="fr-FR" sz="2200" b="1" i="0" u="none" strike="noStrike" kern="1200" baseline="30000" dirty="0" smtClean="0">
                <a:solidFill>
                  <a:schemeClr val="bg1"/>
                </a:solidFill>
                <a:latin typeface="+mn-lt"/>
                <a:ea typeface="+mn-ea"/>
                <a:cs typeface="+mn-cs"/>
              </a:rPr>
              <a:t>Séminaire régional</a:t>
            </a:r>
          </a:p>
          <a:p>
            <a:pPr algn="ctr" rtl="0"/>
            <a:r>
              <a:rPr lang="fr-FR" sz="2200" b="1" i="0" u="none" strike="noStrike" kern="1200" baseline="30000" dirty="0" smtClean="0">
                <a:solidFill>
                  <a:schemeClr val="bg1"/>
                </a:solidFill>
                <a:latin typeface="+mn-lt"/>
                <a:ea typeface="+mn-ea"/>
                <a:cs typeface="+mn-cs"/>
              </a:rPr>
              <a:t>«Actualité de la VAE en Guadeloupe</a:t>
            </a:r>
            <a:br>
              <a:rPr lang="fr-FR" sz="2200" b="1" i="0" u="none" strike="noStrike" kern="1200" baseline="30000" dirty="0" smtClean="0">
                <a:solidFill>
                  <a:schemeClr val="bg1"/>
                </a:solidFill>
                <a:latin typeface="+mn-lt"/>
                <a:ea typeface="+mn-ea"/>
                <a:cs typeface="+mn-cs"/>
              </a:rPr>
            </a:br>
            <a:r>
              <a:rPr lang="fr-FR" sz="2200" b="1" i="0" u="none" strike="noStrike" kern="1200" baseline="30000" dirty="0" smtClean="0">
                <a:solidFill>
                  <a:schemeClr val="bg1"/>
                </a:solidFill>
                <a:latin typeface="+mn-lt"/>
                <a:ea typeface="+mn-ea"/>
                <a:cs typeface="+mn-cs"/>
              </a:rPr>
              <a:t>et harmonisation des pratiques» </a:t>
            </a:r>
            <a:endParaRPr lang="fr-FR" sz="2200" dirty="0">
              <a:solidFill>
                <a:schemeClr val="bg1"/>
              </a:solidFill>
            </a:endParaRPr>
          </a:p>
        </p:txBody>
      </p:sp>
      <p:sp>
        <p:nvSpPr>
          <p:cNvPr id="8" name="Rectangle 7"/>
          <p:cNvSpPr/>
          <p:nvPr userDrawn="1"/>
        </p:nvSpPr>
        <p:spPr>
          <a:xfrm>
            <a:off x="-134471" y="6227768"/>
            <a:ext cx="9278471" cy="681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0510" y="6267516"/>
            <a:ext cx="5704687" cy="590484"/>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a:noFill/>
        </p:spPr>
        <p:txBody>
          <a:bodyPr vert="horz" lIns="91440" tIns="45720" rIns="91440" bIns="45720" rtlCol="0" anchor="ctr"/>
          <a:lstStyle>
            <a:lvl1pPr algn="r">
              <a:defRPr sz="1200">
                <a:solidFill>
                  <a:schemeClr val="accent2">
                    <a:lumMod val="75000"/>
                  </a:schemeClr>
                </a:solidFill>
              </a:defRPr>
            </a:lvl1pPr>
          </a:lstStyle>
          <a:p>
            <a:fld id="{BFB5AA11-615E-4068-9E2F-2CCD27DE8DF9}" type="slidenum">
              <a:rPr lang="fr-FR" smtClean="0"/>
              <a:pPr/>
              <a:t>‹N°›</a:t>
            </a:fld>
            <a:endParaRPr lang="fr-FR" dirty="0"/>
          </a:p>
        </p:txBody>
      </p:sp>
    </p:spTree>
    <p:extLst>
      <p:ext uri="{BB962C8B-B14F-4D97-AF65-F5344CB8AC3E}">
        <p14:creationId xmlns:p14="http://schemas.microsoft.com/office/powerpoint/2010/main" val="3718934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76793"/>
            <a:ext cx="7886700" cy="835219"/>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2991401"/>
            <a:ext cx="7886700" cy="3185561"/>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accent2"/>
                </a:solidFill>
              </a:defRPr>
            </a:lvl1pPr>
          </a:lstStyle>
          <a:p>
            <a:fld id="{BFB5AA11-615E-4068-9E2F-2CCD27DE8DF9}" type="slidenum">
              <a:rPr lang="fr-FR" smtClean="0"/>
              <a:pPr/>
              <a:t>‹N°›</a:t>
            </a:fld>
            <a:endParaRPr lang="fr-FR" dirty="0"/>
          </a:p>
        </p:txBody>
      </p:sp>
      <p:pic>
        <p:nvPicPr>
          <p:cNvPr id="7" name="Imag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0510" y="6267516"/>
            <a:ext cx="5704687" cy="590484"/>
          </a:xfrm>
          <a:prstGeom prst="rect">
            <a:avLst/>
          </a:prstGeom>
        </p:spPr>
      </p:pic>
      <p:pic>
        <p:nvPicPr>
          <p:cNvPr id="9" name="Imag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43534"/>
            <a:ext cx="9144000" cy="1963494"/>
          </a:xfrm>
          <a:prstGeom prst="rect">
            <a:avLst/>
          </a:prstGeom>
        </p:spPr>
      </p:pic>
      <p:sp>
        <p:nvSpPr>
          <p:cNvPr id="8" name="ZoneTexte 7"/>
          <p:cNvSpPr txBox="1"/>
          <p:nvPr userDrawn="1"/>
        </p:nvSpPr>
        <p:spPr>
          <a:xfrm>
            <a:off x="2111189" y="537882"/>
            <a:ext cx="3509682" cy="882293"/>
          </a:xfrm>
          <a:prstGeom prst="rect">
            <a:avLst/>
          </a:prstGeom>
          <a:noFill/>
        </p:spPr>
        <p:txBody>
          <a:bodyPr wrap="square" rtlCol="0">
            <a:spAutoFit/>
          </a:bodyPr>
          <a:lstStyle/>
          <a:p>
            <a:pPr algn="ctr" rtl="0"/>
            <a:r>
              <a:rPr lang="fr-FR" sz="2200" b="1" i="0" u="none" strike="noStrike" kern="1200" baseline="30000" dirty="0" smtClean="0">
                <a:solidFill>
                  <a:schemeClr val="bg1"/>
                </a:solidFill>
                <a:latin typeface="+mn-lt"/>
                <a:ea typeface="+mn-ea"/>
                <a:cs typeface="+mn-cs"/>
              </a:rPr>
              <a:t>Séminaire régional</a:t>
            </a:r>
          </a:p>
          <a:p>
            <a:pPr algn="ctr" rtl="0"/>
            <a:r>
              <a:rPr lang="fr-FR" sz="2200" b="1" i="0" u="none" strike="noStrike" kern="1200" baseline="30000" dirty="0" smtClean="0">
                <a:solidFill>
                  <a:schemeClr val="bg1"/>
                </a:solidFill>
                <a:latin typeface="+mn-lt"/>
                <a:ea typeface="+mn-ea"/>
                <a:cs typeface="+mn-cs"/>
              </a:rPr>
              <a:t>«Actualité de la VAE en Guadeloupe</a:t>
            </a:r>
            <a:br>
              <a:rPr lang="fr-FR" sz="2200" b="1" i="0" u="none" strike="noStrike" kern="1200" baseline="30000" dirty="0" smtClean="0">
                <a:solidFill>
                  <a:schemeClr val="bg1"/>
                </a:solidFill>
                <a:latin typeface="+mn-lt"/>
                <a:ea typeface="+mn-ea"/>
                <a:cs typeface="+mn-cs"/>
              </a:rPr>
            </a:br>
            <a:r>
              <a:rPr lang="fr-FR" sz="2200" b="1" i="0" u="none" strike="noStrike" kern="1200" baseline="30000" dirty="0" smtClean="0">
                <a:solidFill>
                  <a:schemeClr val="bg1"/>
                </a:solidFill>
                <a:latin typeface="+mn-lt"/>
                <a:ea typeface="+mn-ea"/>
                <a:cs typeface="+mn-cs"/>
              </a:rPr>
              <a:t>et harmonisation des pratiques» </a:t>
            </a:r>
            <a:endParaRPr lang="fr-FR" sz="2200" dirty="0">
              <a:solidFill>
                <a:schemeClr val="bg1"/>
              </a:solidFill>
            </a:endParaRPr>
          </a:p>
        </p:txBody>
      </p:sp>
    </p:spTree>
    <p:extLst>
      <p:ext uri="{BB962C8B-B14F-4D97-AF65-F5344CB8AC3E}">
        <p14:creationId xmlns:p14="http://schemas.microsoft.com/office/powerpoint/2010/main" val="1586608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04965"/>
            <a:ext cx="7772400" cy="2387600"/>
          </a:xfrm>
        </p:spPr>
        <p:txBody>
          <a:bodyPr>
            <a:normAutofit fontScale="90000"/>
          </a:bodyPr>
          <a:lstStyle/>
          <a:p>
            <a:r>
              <a:rPr lang="fr-FR" b="1" dirty="0">
                <a:effectLst>
                  <a:outerShdw blurRad="38100" dist="38100" dir="2700000" algn="tl">
                    <a:srgbClr val="000000">
                      <a:alpha val="43137"/>
                    </a:srgbClr>
                  </a:outerShdw>
                </a:effectLst>
              </a:rPr>
              <a:t>Zoom sur:</a:t>
            </a:r>
            <a:br>
              <a:rPr lang="fr-FR" b="1" dirty="0">
                <a:effectLst>
                  <a:outerShdw blurRad="38100" dist="38100" dir="2700000" algn="tl">
                    <a:srgbClr val="000000">
                      <a:alpha val="43137"/>
                    </a:srgbClr>
                  </a:outerShdw>
                </a:effectLst>
              </a:rPr>
            </a:br>
            <a:r>
              <a:rPr lang="fr-FR" b="1" dirty="0">
                <a:effectLst>
                  <a:outerShdw blurRad="38100" dist="38100" dir="2700000" algn="tl">
                    <a:srgbClr val="000000">
                      <a:alpha val="43137"/>
                    </a:srgbClr>
                  </a:outerShdw>
                </a:effectLst>
              </a:rPr>
              <a:t>La Professionnalisation des acteurs de la VAE</a:t>
            </a:r>
            <a:endParaRPr lang="fr-FR" dirty="0"/>
          </a:p>
        </p:txBody>
      </p:sp>
      <p:sp>
        <p:nvSpPr>
          <p:cNvPr id="3" name="Sous-titre 2"/>
          <p:cNvSpPr>
            <a:spLocks noGrp="1"/>
          </p:cNvSpPr>
          <p:nvPr>
            <p:ph type="subTitle" idx="1"/>
          </p:nvPr>
        </p:nvSpPr>
        <p:spPr>
          <a:xfrm>
            <a:off x="1143000" y="5131558"/>
            <a:ext cx="6858000" cy="685800"/>
          </a:xfrm>
        </p:spPr>
        <p:txBody>
          <a:bodyPr/>
          <a:lstStyle/>
          <a:p>
            <a:r>
              <a:rPr lang="fr-FR" dirty="0" smtClean="0"/>
              <a:t>Pôle services Guadeloupe Formation</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BFB5AA11-615E-4068-9E2F-2CCD27DE8DF9}" type="slidenum">
              <a:rPr lang="fr-FR" smtClean="0"/>
              <a:t>1</a:t>
            </a:fld>
            <a:endParaRPr lang="fr-FR" dirty="0"/>
          </a:p>
        </p:txBody>
      </p:sp>
    </p:spTree>
    <p:extLst>
      <p:ext uri="{BB962C8B-B14F-4D97-AF65-F5344CB8AC3E}">
        <p14:creationId xmlns:p14="http://schemas.microsoft.com/office/powerpoint/2010/main" val="291268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10</a:t>
            </a:fld>
            <a:endParaRPr lang="fr-FR"/>
          </a:p>
        </p:txBody>
      </p:sp>
      <p:sp>
        <p:nvSpPr>
          <p:cNvPr id="4" name="ZoneTexte 3"/>
          <p:cNvSpPr txBox="1"/>
          <p:nvPr/>
        </p:nvSpPr>
        <p:spPr>
          <a:xfrm>
            <a:off x="801081" y="2819383"/>
            <a:ext cx="7031865" cy="258532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Mieux connaître et promouvoir la VAE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Mobiliser et engager les publics dans un parcours ou des actions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Quelles pratiques d’entretien pour orienter et accompagner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Enrichir ses formations grâce aux MOOCS, ressources en ligne et réseaux sociaux numériques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Loi du 02 mars , Loi travail, loi NOTRE: Quels impacts sur la formation tout au long de la  vie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a:t>
            </a:r>
          </a:p>
        </p:txBody>
      </p:sp>
    </p:spTree>
    <p:extLst>
      <p:ext uri="{BB962C8B-B14F-4D97-AF65-F5344CB8AC3E}">
        <p14:creationId xmlns:p14="http://schemas.microsoft.com/office/powerpoint/2010/main" val="319367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11</a:t>
            </a:fld>
            <a:endParaRPr lang="fr-FR"/>
          </a:p>
        </p:txBody>
      </p:sp>
    </p:spTree>
    <p:extLst>
      <p:ext uri="{BB962C8B-B14F-4D97-AF65-F5344CB8AC3E}">
        <p14:creationId xmlns:p14="http://schemas.microsoft.com/office/powerpoint/2010/main" val="129398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3024" y="2029523"/>
            <a:ext cx="8831766" cy="4169742"/>
          </a:xfrm>
        </p:spPr>
        <p:txBody>
          <a:bodyPr>
            <a:normAutofit fontScale="70000" lnSpcReduction="20000"/>
          </a:bodyPr>
          <a:lstStyle/>
          <a:p>
            <a:pPr marL="0" indent="0">
              <a:buNone/>
            </a:pPr>
            <a:r>
              <a:rPr lang="fr-FR" dirty="0"/>
              <a:t>Le CARIF  assure la professionnalisation des acteurs de la formation , de l’orientation et de l’emploi.</a:t>
            </a:r>
          </a:p>
          <a:p>
            <a:pPr marL="0" indent="0">
              <a:buNone/>
            </a:pPr>
            <a:r>
              <a:rPr lang="fr-FR" dirty="0"/>
              <a:t>Dans ce cadre, un programme annuel de formation est proposé chaque année en tenant compte des évolutions et de l’actualité de la formation professionnelle, de l’orientation et de l’emploi.</a:t>
            </a:r>
          </a:p>
          <a:p>
            <a:pPr marL="0" indent="0">
              <a:buNone/>
            </a:pPr>
            <a:r>
              <a:rPr lang="fr-FR" dirty="0"/>
              <a:t>Il se décline à travers  :</a:t>
            </a:r>
          </a:p>
          <a:p>
            <a:endParaRPr lang="fr-FR" dirty="0"/>
          </a:p>
          <a:p>
            <a:r>
              <a:rPr lang="fr-FR" dirty="0" smtClean="0"/>
              <a:t>Des </a:t>
            </a:r>
            <a:r>
              <a:rPr lang="fr-FR" dirty="0"/>
              <a:t>programmes modulaires de formation,</a:t>
            </a:r>
          </a:p>
          <a:p>
            <a:r>
              <a:rPr lang="fr-FR" dirty="0" smtClean="0"/>
              <a:t>La </a:t>
            </a:r>
            <a:r>
              <a:rPr lang="fr-FR" dirty="0"/>
              <a:t>réalisation d’études sectorielles en lien avec l’emploi, la formation l’orientation</a:t>
            </a:r>
          </a:p>
          <a:p>
            <a:r>
              <a:rPr lang="fr-FR" dirty="0" smtClean="0"/>
              <a:t>Des </a:t>
            </a:r>
            <a:r>
              <a:rPr lang="fr-FR" dirty="0"/>
              <a:t>manifestations et d’événements sur des thématiques en lien avec la formation et l’orientation</a:t>
            </a:r>
          </a:p>
          <a:p>
            <a:r>
              <a:rPr lang="fr-FR" dirty="0" smtClean="0"/>
              <a:t>Des outils </a:t>
            </a:r>
            <a:r>
              <a:rPr lang="fr-FR" dirty="0"/>
              <a:t>d’appui à la mise en réseau des professionnels et à la délivrance du service : sites internet, extranet, communautés de métiers, outils interactifs d’appui à l’orientation...</a:t>
            </a:r>
          </a:p>
          <a:p>
            <a:endParaRPr lang="fr-FR" dirty="0"/>
          </a:p>
        </p:txBody>
      </p:sp>
      <p:sp>
        <p:nvSpPr>
          <p:cNvPr id="4" name="Espace réservé du numéro de diapositive 3"/>
          <p:cNvSpPr>
            <a:spLocks noGrp="1"/>
          </p:cNvSpPr>
          <p:nvPr>
            <p:ph type="sldNum" sz="quarter" idx="12"/>
          </p:nvPr>
        </p:nvSpPr>
        <p:spPr/>
        <p:txBody>
          <a:bodyPr/>
          <a:lstStyle/>
          <a:p>
            <a:fld id="{BFB5AA11-615E-4068-9E2F-2CCD27DE8DF9}" type="slidenum">
              <a:rPr lang="fr-FR" smtClean="0"/>
              <a:t>2</a:t>
            </a:fld>
            <a:endParaRPr lang="fr-FR"/>
          </a:p>
        </p:txBody>
      </p:sp>
    </p:spTree>
    <p:extLst>
      <p:ext uri="{BB962C8B-B14F-4D97-AF65-F5344CB8AC3E}">
        <p14:creationId xmlns:p14="http://schemas.microsoft.com/office/powerpoint/2010/main" val="964374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137" y="3660627"/>
            <a:ext cx="7886700" cy="835219"/>
          </a:xfrm>
        </p:spPr>
        <p:txBody>
          <a:bodyPr>
            <a:normAutofit fontScale="90000"/>
          </a:bodyPr>
          <a:lstStyle/>
          <a:p>
            <a:r>
              <a:rPr lang="fr-FR" sz="2200" b="1" dirty="0" smtClean="0"/>
              <a:t>                    Les </a:t>
            </a:r>
            <a:r>
              <a:rPr lang="fr-FR" sz="2200" b="1" dirty="0"/>
              <a:t>6 axes de professionnalisation du CARIF OREF</a:t>
            </a:r>
            <a:br>
              <a:rPr lang="fr-FR" sz="2200" b="1" dirty="0"/>
            </a:br>
            <a:r>
              <a:rPr lang="fr-FR" sz="2200" b="1" dirty="0" smtClean="0"/>
              <a:t/>
            </a:r>
            <a:br>
              <a:rPr lang="fr-FR" sz="2200" b="1" dirty="0" smtClean="0"/>
            </a:br>
            <a:r>
              <a:rPr lang="fr-FR" sz="2200" b="1" dirty="0"/>
              <a:t/>
            </a:r>
            <a:br>
              <a:rPr lang="fr-FR" sz="2200" b="1" dirty="0"/>
            </a:br>
            <a:r>
              <a:rPr lang="fr-FR" sz="2200" dirty="0"/>
              <a:t>Axe 1• La connaissance des dispositifs et des acteurs formation orientation emploi</a:t>
            </a:r>
            <a:br>
              <a:rPr lang="fr-FR" sz="2200" dirty="0"/>
            </a:br>
            <a:r>
              <a:rPr lang="fr-FR" sz="2200" dirty="0"/>
              <a:t>Axe 2• La connaissance de l’environnement socio-économique du territoire</a:t>
            </a:r>
            <a:br>
              <a:rPr lang="fr-FR" sz="2200" dirty="0"/>
            </a:br>
            <a:r>
              <a:rPr lang="fr-FR" sz="2200" dirty="0"/>
              <a:t>Axe 3• Les échanges et analyses de pratiques sur les actes métiers</a:t>
            </a:r>
            <a:br>
              <a:rPr lang="fr-FR" sz="2200" dirty="0"/>
            </a:br>
            <a:r>
              <a:rPr lang="fr-FR" sz="2200" dirty="0"/>
              <a:t>Axe 4• Les rencontres de coopération inter réseaux des opérateurs CEP</a:t>
            </a:r>
            <a:br>
              <a:rPr lang="fr-FR" sz="2200" dirty="0"/>
            </a:br>
            <a:r>
              <a:rPr lang="fr-FR" sz="2200" dirty="0"/>
              <a:t>Axe 5• La connaissance des publics et de leurs spécificités</a:t>
            </a:r>
            <a:br>
              <a:rPr lang="fr-FR" sz="2200" dirty="0"/>
            </a:br>
            <a:r>
              <a:rPr lang="fr-FR" sz="2200" dirty="0"/>
              <a:t>Axe 6•La transmission d’une culture numérique</a:t>
            </a:r>
            <a:r>
              <a:rPr lang="fr-FR" dirty="0"/>
              <a:t/>
            </a:r>
            <a:br>
              <a:rPr lang="fr-FR" dirty="0"/>
            </a:br>
            <a:endParaRPr lang="fr-FR" dirty="0"/>
          </a:p>
        </p:txBody>
      </p:sp>
      <p:sp>
        <p:nvSpPr>
          <p:cNvPr id="3" name="Espace réservé du numéro de diapositive 2"/>
          <p:cNvSpPr>
            <a:spLocks noGrp="1"/>
          </p:cNvSpPr>
          <p:nvPr>
            <p:ph type="sldNum" sz="quarter" idx="12"/>
          </p:nvPr>
        </p:nvSpPr>
        <p:spPr/>
        <p:txBody>
          <a:bodyPr/>
          <a:lstStyle/>
          <a:p>
            <a:fld id="{BFB5AA11-615E-4068-9E2F-2CCD27DE8DF9}" type="slidenum">
              <a:rPr lang="fr-FR" smtClean="0"/>
              <a:t>3</a:t>
            </a:fld>
            <a:endParaRPr lang="fr-FR"/>
          </a:p>
        </p:txBody>
      </p:sp>
    </p:spTree>
    <p:extLst>
      <p:ext uri="{BB962C8B-B14F-4D97-AF65-F5344CB8AC3E}">
        <p14:creationId xmlns:p14="http://schemas.microsoft.com/office/powerpoint/2010/main" val="173415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FB5AA11-615E-4068-9E2F-2CCD27DE8DF9}" type="slidenum">
              <a:rPr lang="fr-FR" smtClean="0"/>
              <a:t>4</a:t>
            </a:fld>
            <a:endParaRPr lang="fr-FR"/>
          </a:p>
        </p:txBody>
      </p:sp>
      <p:pic>
        <p:nvPicPr>
          <p:cNvPr id="3" name="Image 2"/>
          <p:cNvPicPr>
            <a:picLocks noChangeAspect="1"/>
          </p:cNvPicPr>
          <p:nvPr/>
        </p:nvPicPr>
        <p:blipFill>
          <a:blip r:embed="rId2"/>
          <a:stretch>
            <a:fillRect/>
          </a:stretch>
        </p:blipFill>
        <p:spPr>
          <a:xfrm>
            <a:off x="524108" y="2033223"/>
            <a:ext cx="8125057" cy="4323128"/>
          </a:xfrm>
          <a:prstGeom prst="rect">
            <a:avLst/>
          </a:prstGeom>
        </p:spPr>
      </p:pic>
    </p:spTree>
    <p:extLst>
      <p:ext uri="{BB962C8B-B14F-4D97-AF65-F5344CB8AC3E}">
        <p14:creationId xmlns:p14="http://schemas.microsoft.com/office/powerpoint/2010/main" val="114275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5</a:t>
            </a:fld>
            <a:endParaRPr lang="fr-FR"/>
          </a:p>
        </p:txBody>
      </p:sp>
      <p:pic>
        <p:nvPicPr>
          <p:cNvPr id="7" name="Image 6"/>
          <p:cNvPicPr>
            <a:picLocks noChangeAspect="1"/>
          </p:cNvPicPr>
          <p:nvPr/>
        </p:nvPicPr>
        <p:blipFill>
          <a:blip r:embed="rId2"/>
          <a:stretch>
            <a:fillRect/>
          </a:stretch>
        </p:blipFill>
        <p:spPr>
          <a:xfrm>
            <a:off x="796595" y="1906858"/>
            <a:ext cx="7718755" cy="4449493"/>
          </a:xfrm>
          <a:prstGeom prst="rect">
            <a:avLst/>
          </a:prstGeom>
        </p:spPr>
      </p:pic>
    </p:spTree>
    <p:extLst>
      <p:ext uri="{BB962C8B-B14F-4D97-AF65-F5344CB8AC3E}">
        <p14:creationId xmlns:p14="http://schemas.microsoft.com/office/powerpoint/2010/main" val="105798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6</a:t>
            </a:fld>
            <a:endParaRPr lang="fr-FR"/>
          </a:p>
        </p:txBody>
      </p:sp>
      <p:sp>
        <p:nvSpPr>
          <p:cNvPr id="2" name="Rectangle 1"/>
          <p:cNvSpPr/>
          <p:nvPr/>
        </p:nvSpPr>
        <p:spPr>
          <a:xfrm>
            <a:off x="840523" y="2798723"/>
            <a:ext cx="6568068" cy="13849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OREF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srgbClr val="5B9BD5"/>
                </a:solidFill>
                <a:effectLst>
                  <a:outerShdw blurRad="38100" dist="38100" dir="2700000" algn="tl">
                    <a:srgbClr val="000000">
                      <a:alpha val="43137"/>
                    </a:srgbClr>
                  </a:outerShdw>
                </a:effectLst>
                <a:uLnTx/>
                <a:uFillTx/>
              </a:rPr>
              <a:t>Observatoire Régional de l’Emploi et de la Formation </a:t>
            </a:r>
            <a:endParaRPr kumimoji="0" lang="fr-FR" sz="2800" b="1" i="0" u="none" strike="noStrike" kern="0" cap="none" spc="0" normalizeH="0" baseline="0" noProof="0" dirty="0">
              <a:ln>
                <a:noFill/>
              </a:ln>
              <a:solidFill>
                <a:srgbClr val="5B9BD5"/>
              </a:solidFill>
              <a:effectLst>
                <a:outerShdw blurRad="38100" dist="38100" dir="2700000" algn="tl">
                  <a:srgbClr val="000000">
                    <a:alpha val="43137"/>
                  </a:srgbClr>
                </a:outerShdw>
              </a:effectLst>
              <a:uLnTx/>
              <a:uFillTx/>
            </a:endParaRPr>
          </a:p>
        </p:txBody>
      </p:sp>
      <p:sp>
        <p:nvSpPr>
          <p:cNvPr id="6" name="ZoneTexte 5"/>
          <p:cNvSpPr txBox="1"/>
          <p:nvPr/>
        </p:nvSpPr>
        <p:spPr>
          <a:xfrm>
            <a:off x="341227" y="4739120"/>
            <a:ext cx="84353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solidFill>
                  <a:prstClr val="black"/>
                </a:solidFill>
                <a:effectLst/>
                <a:uLnTx/>
                <a:uFillTx/>
              </a:rPr>
              <a:t>Accompagner les publics c’est aussi connaitre les enjeux socio-économiques du  territoire</a:t>
            </a:r>
          </a:p>
        </p:txBody>
      </p:sp>
    </p:spTree>
    <p:extLst>
      <p:ext uri="{BB962C8B-B14F-4D97-AF65-F5344CB8AC3E}">
        <p14:creationId xmlns:p14="http://schemas.microsoft.com/office/powerpoint/2010/main" val="40539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7</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479131318"/>
              </p:ext>
            </p:extLst>
          </p:nvPr>
        </p:nvGraphicFramePr>
        <p:xfrm>
          <a:off x="289930" y="1945064"/>
          <a:ext cx="8317693" cy="4326220"/>
        </p:xfrm>
        <a:graphic>
          <a:graphicData uri="http://schemas.openxmlformats.org/drawingml/2006/table">
            <a:tbl>
              <a:tblPr firstRow="1" bandRow="1"/>
              <a:tblGrid>
                <a:gridCol w="2487550"/>
                <a:gridCol w="5830143"/>
              </a:tblGrid>
              <a:tr h="2050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1000"/>
                        </a:spcAft>
                        <a:tabLst>
                          <a:tab pos="5850890" algn="l"/>
                        </a:tabLs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PROJET D’ACTIONS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1000"/>
                        </a:spcAft>
                        <a:tabLst>
                          <a:tab pos="5850890" algn="l"/>
                        </a:tabLs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OBJECTIFS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12669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dirty="0" smtClean="0"/>
                        <a:t>Kit « analyses sectorielles »</a:t>
                      </a:r>
                      <a:endParaRPr lang="fr-FR"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dirty="0" smtClean="0"/>
                        <a:t>le kit « analyses sectorielles » se compose initialement :</a:t>
                      </a:r>
                    </a:p>
                    <a:p>
                      <a:endParaRPr lang="fr-FR" sz="1200" dirty="0" smtClean="0"/>
                    </a:p>
                    <a:p>
                      <a:pPr marL="285750" indent="-285750">
                        <a:buFont typeface="Arial" panose="020B0604020202020204" pitchFamily="34" charset="0"/>
                        <a:buChar char="•"/>
                      </a:pPr>
                      <a:r>
                        <a:rPr lang="fr-FR" sz="1200" dirty="0" smtClean="0"/>
                        <a:t>Des tableaux sectoriels ;</a:t>
                      </a:r>
                    </a:p>
                    <a:p>
                      <a:pPr marL="285750" indent="-285750">
                        <a:buFont typeface="Arial" panose="020B0604020202020204" pitchFamily="34" charset="0"/>
                        <a:buChar char="•"/>
                      </a:pPr>
                      <a:r>
                        <a:rPr lang="fr-FR" sz="1200" dirty="0" smtClean="0"/>
                        <a:t>Des fiches sectorielles ;</a:t>
                      </a:r>
                    </a:p>
                    <a:p>
                      <a:pPr marL="285750" indent="-285750">
                        <a:buFont typeface="Arial" panose="020B0604020202020204" pitchFamily="34" charset="0"/>
                        <a:buChar char="•"/>
                      </a:pPr>
                      <a:r>
                        <a:rPr lang="fr-FR" sz="1200" dirty="0" smtClean="0"/>
                        <a:t>Des fiches communes;</a:t>
                      </a:r>
                    </a:p>
                    <a:p>
                      <a:pPr marL="285750" indent="-285750">
                        <a:buFont typeface="Arial" panose="020B0604020202020204" pitchFamily="34" charset="0"/>
                        <a:buChar char="•"/>
                      </a:pPr>
                      <a:r>
                        <a:rPr lang="fr-FR" sz="1200" dirty="0" smtClean="0"/>
                        <a:t>Des cahiers sectoriels,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7595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a:effectLst/>
                          <a:latin typeface="Calibri" panose="020F0502020204030204" pitchFamily="34" charset="0"/>
                          <a:ea typeface="Calibri" panose="020F0502020204030204" pitchFamily="34" charset="0"/>
                          <a:cs typeface="Times New Roman" panose="02020603050405020304" pitchFamily="18" charset="0"/>
                        </a:rPr>
                        <a:t>Economie verte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800"/>
                        </a:spcAft>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Energies renouvelables</a:t>
                      </a:r>
                    </a:p>
                    <a:p>
                      <a:pPr marL="342900" lvl="0" indent="-342900">
                        <a:lnSpc>
                          <a:spcPct val="107000"/>
                        </a:lnSpc>
                        <a:spcAft>
                          <a:spcPts val="800"/>
                        </a:spcAft>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gestion des déchets, eau et assainissement</a:t>
                      </a:r>
                    </a:p>
                    <a:p>
                      <a:pPr marL="342900" lvl="0" indent="-342900">
                        <a:lnSpc>
                          <a:spcPct val="107000"/>
                        </a:lnSpc>
                        <a:spcAft>
                          <a:spcPts val="800"/>
                        </a:spcAft>
                        <a:buFont typeface="Symbol" panose="05050102010706020507" pitchFamily="18"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agriculture, biodiversité</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786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dirty="0" smtClean="0"/>
                        <a:t>Economie bleue</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kern="1200" dirty="0" smtClean="0">
                          <a:solidFill>
                            <a:schemeClr val="dk1"/>
                          </a:solidFill>
                          <a:latin typeface="+mn-lt"/>
                          <a:ea typeface="+mn-ea"/>
                          <a:cs typeface="+mn-cs"/>
                        </a:rPr>
                        <a:t>Activités maritimes (pêche, aquaculture, nautisme, activités portuaires…)</a:t>
                      </a:r>
                      <a:endParaRPr lang="fr-FR" sz="120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4786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Silver</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 économie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•Santé/social</a:t>
                      </a:r>
                    </a:p>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•Services à la personne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815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tourisme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tourisme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7713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industries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 Bâtiment et travaux publics</a:t>
                      </a:r>
                    </a:p>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 Agroalimentaire</a:t>
                      </a:r>
                    </a:p>
                    <a:p>
                      <a:pPr algn="just">
                        <a:spcAft>
                          <a:spcPts val="1000"/>
                        </a:spcAft>
                        <a:tabLst>
                          <a:tab pos="5850890" algn="l"/>
                        </a:tabLst>
                      </a:pPr>
                      <a:r>
                        <a:rPr lang="fr-FR" sz="1200" dirty="0">
                          <a:effectLst/>
                          <a:latin typeface="Calibri" panose="020F0502020204030204" pitchFamily="34" charset="0"/>
                          <a:ea typeface="Calibri" panose="020F0502020204030204" pitchFamily="34" charset="0"/>
                          <a:cs typeface="Times New Roman" panose="02020603050405020304" pitchFamily="18" charset="0"/>
                        </a:rPr>
                        <a:t>•transport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Tree>
    <p:extLst>
      <p:ext uri="{BB962C8B-B14F-4D97-AF65-F5344CB8AC3E}">
        <p14:creationId xmlns:p14="http://schemas.microsoft.com/office/powerpoint/2010/main" val="138920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8</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784993082"/>
              </p:ext>
            </p:extLst>
          </p:nvPr>
        </p:nvGraphicFramePr>
        <p:xfrm>
          <a:off x="234175" y="2041945"/>
          <a:ext cx="8108330" cy="4314406"/>
        </p:xfrm>
        <a:graphic>
          <a:graphicData uri="http://schemas.openxmlformats.org/drawingml/2006/table">
            <a:tbl>
              <a:tblPr firstRow="1" bandRow="1"/>
              <a:tblGrid>
                <a:gridCol w="2346956"/>
                <a:gridCol w="5761374"/>
              </a:tblGrid>
              <a:tr h="32768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1000"/>
                        </a:spcAft>
                        <a:tabLst>
                          <a:tab pos="5850890" algn="l"/>
                        </a:tabLs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PROJET D’ACTIONS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1000"/>
                        </a:spcAft>
                        <a:tabLst>
                          <a:tab pos="5850890" algn="l"/>
                        </a:tabLs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OBJECTIFS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5194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Etude de trajectoire des stagiaires du CRFP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400" kern="1200" dirty="0" smtClean="0">
                          <a:solidFill>
                            <a:schemeClr val="dk1"/>
                          </a:solidFill>
                          <a:latin typeface="+mn-lt"/>
                          <a:ea typeface="+mn-ea"/>
                          <a:cs typeface="+mn-cs"/>
                        </a:rPr>
                        <a:t>Apprécier la pertinence des formations dispensées par Guadeloupe Formation. </a:t>
                      </a:r>
                      <a:endParaRPr lang="fr-FR" sz="1400" kern="1200" dirty="0">
                        <a:solidFill>
                          <a:schemeClr val="dk1"/>
                        </a:solidFill>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14582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Besoins en emplois et qualifications en </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Guadeloupe à l’horizon 2022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just">
                        <a:lnSpc>
                          <a:spcPct val="115000"/>
                        </a:lnSpc>
                        <a:spcAft>
                          <a:spcPts val="1000"/>
                        </a:spcAft>
                        <a:buFont typeface="Symbol" panose="05050102010706020507" pitchFamily="18" charset="2"/>
                        <a:buNone/>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•Un diagnostic territorial partagé : mise en place de rencontres avec les différents acteurs sur le territoire (intercommunalité, </a:t>
                      </a:r>
                      <a:r>
                        <a:rPr lang="fr-FR" sz="1200" dirty="0" err="1" smtClean="0">
                          <a:effectLst/>
                          <a:latin typeface="Calibri" panose="020F0502020204030204" pitchFamily="34" charset="0"/>
                          <a:ea typeface="Calibri" panose="020F0502020204030204" pitchFamily="34" charset="0"/>
                          <a:cs typeface="Times New Roman" panose="02020603050405020304" pitchFamily="18" charset="0"/>
                        </a:rPr>
                        <a:t>etc</a:t>
                      </a: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ct val="115000"/>
                        </a:lnSpc>
                        <a:spcAft>
                          <a:spcPts val="1000"/>
                        </a:spcAft>
                        <a:buFont typeface="Symbol" panose="05050102010706020507" pitchFamily="18" charset="2"/>
                        <a:buNone/>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•Des tableaux de bord avec des chiffres clés ;</a:t>
                      </a:r>
                    </a:p>
                    <a:p>
                      <a:pPr marL="0" lvl="0" indent="0" algn="just">
                        <a:lnSpc>
                          <a:spcPct val="115000"/>
                        </a:lnSpc>
                        <a:spcAft>
                          <a:spcPts val="1000"/>
                        </a:spcAft>
                        <a:buFont typeface="Symbol" panose="05050102010706020507" pitchFamily="18" charset="2"/>
                        <a:buNone/>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•Une synthèse du diagnostic ;</a:t>
                      </a:r>
                    </a:p>
                    <a:p>
                      <a:pPr marL="0" lvl="0" indent="0" algn="just">
                        <a:lnSpc>
                          <a:spcPct val="115000"/>
                        </a:lnSpc>
                        <a:spcAft>
                          <a:spcPts val="1000"/>
                        </a:spcAft>
                        <a:buFont typeface="Symbol" panose="05050102010706020507" pitchFamily="18" charset="2"/>
                        <a:buNone/>
                      </a:pPr>
                      <a:r>
                        <a:rPr lang="fr-FR" sz="1200" dirty="0" smtClean="0">
                          <a:effectLst/>
                          <a:latin typeface="Calibri" panose="020F0502020204030204" pitchFamily="34" charset="0"/>
                          <a:ea typeface="Calibri" panose="020F0502020204030204" pitchFamily="34" charset="0"/>
                          <a:cs typeface="Times New Roman" panose="02020603050405020304" pitchFamily="18" charset="0"/>
                        </a:rPr>
                        <a:t>•Des préconisations.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0090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just">
                        <a:spcAft>
                          <a:spcPts val="1000"/>
                        </a:spcAft>
                        <a:tabLst>
                          <a:tab pos="5850890" algn="l"/>
                        </a:tabLs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La carte des formations régionales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nSpc>
                          <a:spcPct val="107000"/>
                        </a:lnSpc>
                        <a:spcAft>
                          <a:spcPts val="800"/>
                        </a:spcAft>
                        <a:buFont typeface="Symbol" panose="05050102010706020507" pitchFamily="18" charset="2"/>
                        <a:buChar char=""/>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Cartographier l’offre de formation existante afin de localiser les établissements et les formations dispensées.</a:t>
                      </a:r>
                    </a:p>
                    <a:p>
                      <a:pPr marL="342900" lvl="0" indent="-342900">
                        <a:lnSpc>
                          <a:spcPct val="107000"/>
                        </a:lnSpc>
                        <a:spcAft>
                          <a:spcPts val="800"/>
                        </a:spcAft>
                        <a:buFont typeface="Symbol" panose="05050102010706020507" pitchFamily="18" charset="2"/>
                        <a:buChar char=""/>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Dresser un état des lieux de l’appareil de formation afin d’analyser l’articulation entre les différentes voies d’accès à la qualification, les niveaux et les spécialités, et les territoires.</a:t>
                      </a:r>
                    </a:p>
                    <a:p>
                      <a:pPr marL="342900" lvl="0" indent="-342900">
                        <a:lnSpc>
                          <a:spcPct val="107000"/>
                        </a:lnSpc>
                        <a:spcAft>
                          <a:spcPts val="800"/>
                        </a:spcAft>
                        <a:buFont typeface="Symbol" panose="05050102010706020507" pitchFamily="18" charset="2"/>
                        <a:buChar char=""/>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Etablir des pistes de réflexions  contribuant à faire émerger les enjeux nécessaires à l’évolution de l’offre de formation, en fonction des besoins du territoire.</a:t>
                      </a:r>
                    </a:p>
                    <a:p>
                      <a:pPr marL="342900" lvl="0" indent="-342900">
                        <a:lnSpc>
                          <a:spcPct val="107000"/>
                        </a:lnSpc>
                        <a:spcAft>
                          <a:spcPts val="800"/>
                        </a:spcAft>
                        <a:buFont typeface="Symbol" panose="05050102010706020507" pitchFamily="18" charset="2"/>
                        <a:buChar char=""/>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Mettre en place un outillage axé sur l’observation, l’anticipation et la concertation pour mieux appréhender la démarche.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Tree>
    <p:extLst>
      <p:ext uri="{BB962C8B-B14F-4D97-AF65-F5344CB8AC3E}">
        <p14:creationId xmlns:p14="http://schemas.microsoft.com/office/powerpoint/2010/main" val="2043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FB5AA11-615E-4068-9E2F-2CCD27DE8DF9}" type="slidenum">
              <a:rPr lang="fr-FR" smtClean="0"/>
              <a:t>9</a:t>
            </a:fld>
            <a:endParaRPr lang="fr-FR"/>
          </a:p>
        </p:txBody>
      </p:sp>
      <p:sp>
        <p:nvSpPr>
          <p:cNvPr id="4" name="ZoneTexte 3"/>
          <p:cNvSpPr txBox="1"/>
          <p:nvPr/>
        </p:nvSpPr>
        <p:spPr>
          <a:xfrm>
            <a:off x="1291979" y="3637221"/>
            <a:ext cx="621279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44546A"/>
                </a:solidFill>
                <a:effectLst/>
                <a:uLnTx/>
                <a:uFillTx/>
              </a:rPr>
              <a:t>PROFESSIONNALISATION 2017: Pistes de réflexion</a:t>
            </a:r>
          </a:p>
        </p:txBody>
      </p:sp>
    </p:spTree>
    <p:extLst>
      <p:ext uri="{BB962C8B-B14F-4D97-AF65-F5344CB8AC3E}">
        <p14:creationId xmlns:p14="http://schemas.microsoft.com/office/powerpoint/2010/main" val="918162313"/>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582</TotalTime>
  <Words>486</Words>
  <Application>Microsoft Office PowerPoint</Application>
  <PresentationFormat>Affichage à l'écran (4:3)</PresentationFormat>
  <Paragraphs>72</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Arial</vt:lpstr>
      <vt:lpstr>Calibri</vt:lpstr>
      <vt:lpstr>Calibri Light</vt:lpstr>
      <vt:lpstr>Symbol</vt:lpstr>
      <vt:lpstr>Times New Roman</vt:lpstr>
      <vt:lpstr>Wingdings</vt:lpstr>
      <vt:lpstr>1_Thème Office</vt:lpstr>
      <vt:lpstr>Thème Office</vt:lpstr>
      <vt:lpstr>Zoom sur: La Professionnalisation des acteurs de la VAE</vt:lpstr>
      <vt:lpstr>Présentation PowerPoint</vt:lpstr>
      <vt:lpstr>                    Les 6 axes de professionnalisation du CARIF OREF   Axe 1• La connaissance des dispositifs et des acteurs formation orientation emploi Axe 2• La connaissance de l’environnement socio-économique du territoire Axe 3• Les échanges et analyses de pratiques sur les actes métiers Axe 4• Les rencontres de coopération inter réseaux des opérateurs CEP Axe 5• La connaissance des publics et de leurs spécificités Axe 6•La transmission d’une culture numérique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BENOUET moise</dc:creator>
  <cp:lastModifiedBy>marie celine etienne</cp:lastModifiedBy>
  <cp:revision>16</cp:revision>
  <dcterms:created xsi:type="dcterms:W3CDTF">2016-11-21T13:40:36Z</dcterms:created>
  <dcterms:modified xsi:type="dcterms:W3CDTF">2016-12-01T12:36:00Z</dcterms:modified>
</cp:coreProperties>
</file>