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13"/>
  </p:notesMasterIdLst>
  <p:sldIdLst>
    <p:sldId id="256" r:id="rId3"/>
    <p:sldId id="257" r:id="rId4"/>
    <p:sldId id="258" r:id="rId5"/>
    <p:sldId id="259" r:id="rId6"/>
    <p:sldId id="260" r:id="rId7"/>
    <p:sldId id="261" r:id="rId8"/>
    <p:sldId id="263" r:id="rId9"/>
    <p:sldId id="262" r:id="rId10"/>
    <p:sldId id="264" r:id="rId11"/>
    <p:sldId id="265"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3" autoAdjust="0"/>
    <p:restoredTop sz="94660"/>
  </p:normalViewPr>
  <p:slideViewPr>
    <p:cSldViewPr snapToGrid="0">
      <p:cViewPr>
        <p:scale>
          <a:sx n="165" d="100"/>
          <a:sy n="165" d="100"/>
        </p:scale>
        <p:origin x="160" y="-18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603F7-C7A5-4B9D-B357-873E9C51EE29}" type="datetimeFigureOut">
              <a:rPr lang="fr-FR" smtClean="0"/>
              <a:t>01/12/2016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D77A9-0B15-4D0B-B90D-2063842E405F}" type="slidenum">
              <a:rPr lang="fr-FR" smtClean="0"/>
              <a:t>‹#›</a:t>
            </a:fld>
            <a:endParaRPr lang="fr-FR"/>
          </a:p>
        </p:txBody>
      </p:sp>
    </p:spTree>
    <p:extLst>
      <p:ext uri="{BB962C8B-B14F-4D97-AF65-F5344CB8AC3E}">
        <p14:creationId xmlns:p14="http://schemas.microsoft.com/office/powerpoint/2010/main" val="68088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7D77A9-0B15-4D0B-B90D-2063842E405F}" type="slidenum">
              <a:rPr lang="fr-FR" smtClean="0"/>
              <a:t>1</a:t>
            </a:fld>
            <a:endParaRPr lang="fr-FR" dirty="0"/>
          </a:p>
        </p:txBody>
      </p:sp>
    </p:spTree>
    <p:extLst>
      <p:ext uri="{BB962C8B-B14F-4D97-AF65-F5344CB8AC3E}">
        <p14:creationId xmlns:p14="http://schemas.microsoft.com/office/powerpoint/2010/main" val="236182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2323412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186938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043953"/>
            <a:ext cx="1971675" cy="4133010"/>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043953"/>
            <a:ext cx="5800725" cy="4133010"/>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351523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B5AA11-615E-4068-9E2F-2CCD27DE8DF9}" type="slidenum">
              <a:rPr lang="fr-FR" smtClean="0"/>
              <a:t>‹#›</a:t>
            </a:fld>
            <a:endParaRPr lang="fr-FR"/>
          </a:p>
        </p:txBody>
      </p:sp>
      <p:sp>
        <p:nvSpPr>
          <p:cNvPr id="5" name="Titre 1"/>
          <p:cNvSpPr>
            <a:spLocks noGrp="1"/>
          </p:cNvSpPr>
          <p:nvPr>
            <p:ph type="title"/>
          </p:nvPr>
        </p:nvSpPr>
        <p:spPr>
          <a:xfrm>
            <a:off x="1324535" y="2126690"/>
            <a:ext cx="6162115" cy="1325563"/>
          </a:xfrm>
        </p:spPr>
        <p:txBody>
          <a:bodyPr/>
          <a:lstStyle/>
          <a:p>
            <a:r>
              <a:rPr lang="fr-FR" dirty="0"/>
              <a:t>Modifiez le style du titre</a:t>
            </a:r>
          </a:p>
        </p:txBody>
      </p:sp>
    </p:spTree>
    <p:extLst>
      <p:ext uri="{BB962C8B-B14F-4D97-AF65-F5344CB8AC3E}">
        <p14:creationId xmlns:p14="http://schemas.microsoft.com/office/powerpoint/2010/main" val="232110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6335" y="1990165"/>
            <a:ext cx="4629150" cy="41416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3043849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686050" y="2207558"/>
            <a:ext cx="6158753" cy="718297"/>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2686050" y="3173506"/>
            <a:ext cx="6239435" cy="268754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7" name="Espace réservé du numéro de diapositive 6"/>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3965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2560230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1304760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Slide Number Placeholder 5"/>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359394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2963179"/>
            <a:ext cx="3886200" cy="321378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2963179"/>
            <a:ext cx="3886200" cy="3213784"/>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Slide Number Placeholder 6"/>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4136135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504947"/>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283051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Content Placeholder 3"/>
          <p:cNvSpPr>
            <a:spLocks noGrp="1"/>
          </p:cNvSpPr>
          <p:nvPr>
            <p:ph sz="half" idx="2"/>
          </p:nvPr>
        </p:nvSpPr>
        <p:spPr>
          <a:xfrm>
            <a:off x="629842" y="3821111"/>
            <a:ext cx="3868340" cy="2368551"/>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283051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3821111"/>
            <a:ext cx="3887391" cy="2368552"/>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149943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3353139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2177335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B5AA11-615E-4068-9E2F-2CCD27DE8DF9}" type="slidenum">
              <a:rPr lang="fr-FR" smtClean="0"/>
              <a:pPr/>
              <a:t>‹#›</a:t>
            </a:fld>
            <a:endParaRPr lang="fr-FR"/>
          </a:p>
        </p:txBody>
      </p:sp>
    </p:spTree>
    <p:extLst>
      <p:ext uri="{BB962C8B-B14F-4D97-AF65-F5344CB8AC3E}">
        <p14:creationId xmlns:p14="http://schemas.microsoft.com/office/powerpoint/2010/main" val="1316060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8650" y="1522970"/>
            <a:ext cx="2949178" cy="1600200"/>
          </a:xfrm>
        </p:spPr>
        <p:txBody>
          <a:bodyPr anchor="b"/>
          <a:lstStyle>
            <a:lvl1pPr>
              <a:defRPr sz="3200"/>
            </a:lvl1pPr>
          </a:lstStyle>
          <a:p>
            <a:r>
              <a:rPr lang="fr-FR" dirty="0"/>
              <a:t>Modifiez le style du titre</a:t>
            </a:r>
            <a:endParaRPr lang="en-US" dirty="0"/>
          </a:p>
        </p:txBody>
      </p:sp>
      <p:sp>
        <p:nvSpPr>
          <p:cNvPr id="3" name="Content Placeholder 2"/>
          <p:cNvSpPr>
            <a:spLocks noGrp="1"/>
          </p:cNvSpPr>
          <p:nvPr>
            <p:ph idx="1"/>
          </p:nvPr>
        </p:nvSpPr>
        <p:spPr>
          <a:xfrm>
            <a:off x="3887391" y="1949824"/>
            <a:ext cx="4629150" cy="39112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3123170"/>
            <a:ext cx="2949178" cy="27458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sp>
        <p:nvSpPr>
          <p:cNvPr id="7" name="Slide Number Placeholder 6"/>
          <p:cNvSpPr>
            <a:spLocks noGrp="1"/>
          </p:cNvSpPr>
          <p:nvPr>
            <p:ph type="sldNum" sz="quarter" idx="12"/>
          </p:nvPr>
        </p:nvSpPr>
        <p:spPr/>
        <p:txBody>
          <a:bodyPr/>
          <a:lstStyle/>
          <a:p>
            <a:fld id="{BFB5AA11-615E-4068-9E2F-2CCD27DE8DF9}" type="slidenum">
              <a:rPr lang="fr-FR" smtClean="0"/>
              <a:pPr/>
              <a:t>‹#›</a:t>
            </a:fld>
            <a:endParaRPr lang="fr-FR"/>
          </a:p>
        </p:txBody>
      </p:sp>
    </p:spTree>
    <p:extLst>
      <p:ext uri="{BB962C8B-B14F-4D97-AF65-F5344CB8AC3E}">
        <p14:creationId xmlns:p14="http://schemas.microsoft.com/office/powerpoint/2010/main" val="339122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sp>
        <p:nvSpPr>
          <p:cNvPr id="7" name="Slide Number Placeholder 6"/>
          <p:cNvSpPr>
            <a:spLocks noGrp="1"/>
          </p:cNvSpPr>
          <p:nvPr>
            <p:ph type="sldNum" sz="quarter" idx="12"/>
          </p:nvPr>
        </p:nvSpPr>
        <p:spPr/>
        <p:txBody>
          <a:bodyPr/>
          <a:lstStyle/>
          <a:p>
            <a:fld id="{BFB5AA11-615E-4068-9E2F-2CCD27DE8DF9}" type="slidenum">
              <a:rPr lang="fr-FR" smtClean="0"/>
              <a:pPr/>
              <a:t>‹#›</a:t>
            </a:fld>
            <a:endParaRPr lang="fr-FR"/>
          </a:p>
        </p:txBody>
      </p:sp>
    </p:spTree>
    <p:extLst>
      <p:ext uri="{BB962C8B-B14F-4D97-AF65-F5344CB8AC3E}">
        <p14:creationId xmlns:p14="http://schemas.microsoft.com/office/powerpoint/2010/main" val="2191297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839324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043953"/>
            <a:ext cx="1971675" cy="4133010"/>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043953"/>
            <a:ext cx="5800725" cy="4133010"/>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4100566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B5AA11-615E-4068-9E2F-2CCD27DE8DF9}" type="slidenum">
              <a:rPr lang="fr-FR" smtClean="0"/>
              <a:t>‹#›</a:t>
            </a:fld>
            <a:endParaRPr lang="fr-FR"/>
          </a:p>
        </p:txBody>
      </p:sp>
      <p:sp>
        <p:nvSpPr>
          <p:cNvPr id="5" name="Titre 1"/>
          <p:cNvSpPr>
            <a:spLocks noGrp="1"/>
          </p:cNvSpPr>
          <p:nvPr>
            <p:ph type="title"/>
          </p:nvPr>
        </p:nvSpPr>
        <p:spPr>
          <a:xfrm>
            <a:off x="1324535" y="2126690"/>
            <a:ext cx="6162115" cy="1325563"/>
          </a:xfrm>
        </p:spPr>
        <p:txBody>
          <a:bodyPr/>
          <a:lstStyle/>
          <a:p>
            <a:r>
              <a:rPr lang="fr-FR" dirty="0"/>
              <a:t>Modifiez le style du titre</a:t>
            </a:r>
          </a:p>
        </p:txBody>
      </p:sp>
    </p:spTree>
    <p:extLst>
      <p:ext uri="{BB962C8B-B14F-4D97-AF65-F5344CB8AC3E}">
        <p14:creationId xmlns:p14="http://schemas.microsoft.com/office/powerpoint/2010/main" val="2669585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6335" y="1990165"/>
            <a:ext cx="4629150" cy="41416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2468087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686050" y="2207558"/>
            <a:ext cx="6158753" cy="718297"/>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2686050" y="3173506"/>
            <a:ext cx="6239435" cy="268754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7" name="Espace réservé du numéro de diapositive 6"/>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121895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sp>
        <p:nvSpPr>
          <p:cNvPr id="6" name="Slide Number Placeholder 5"/>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264948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2963179"/>
            <a:ext cx="3886200" cy="321378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2963179"/>
            <a:ext cx="3886200" cy="3213784"/>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Slide Number Placeholder 6"/>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372942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504947"/>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283051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Content Placeholder 3"/>
          <p:cNvSpPr>
            <a:spLocks noGrp="1"/>
          </p:cNvSpPr>
          <p:nvPr>
            <p:ph sz="half" idx="2"/>
          </p:nvPr>
        </p:nvSpPr>
        <p:spPr>
          <a:xfrm>
            <a:off x="629842" y="3821111"/>
            <a:ext cx="3868340" cy="2368551"/>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283051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3821111"/>
            <a:ext cx="3887391" cy="2368552"/>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267713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FB5AA11-615E-4068-9E2F-2CCD27DE8DF9}" type="slidenum">
              <a:rPr lang="fr-FR" smtClean="0"/>
              <a:t>‹#›</a:t>
            </a:fld>
            <a:endParaRPr lang="fr-FR"/>
          </a:p>
        </p:txBody>
      </p:sp>
    </p:spTree>
    <p:extLst>
      <p:ext uri="{BB962C8B-B14F-4D97-AF65-F5344CB8AC3E}">
        <p14:creationId xmlns:p14="http://schemas.microsoft.com/office/powerpoint/2010/main" val="272079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B5AA11-615E-4068-9E2F-2CCD27DE8DF9}" type="slidenum">
              <a:rPr lang="fr-FR" smtClean="0"/>
              <a:pPr/>
              <a:t>‹#›</a:t>
            </a:fld>
            <a:endParaRPr lang="fr-FR"/>
          </a:p>
        </p:txBody>
      </p:sp>
    </p:spTree>
    <p:extLst>
      <p:ext uri="{BB962C8B-B14F-4D97-AF65-F5344CB8AC3E}">
        <p14:creationId xmlns:p14="http://schemas.microsoft.com/office/powerpoint/2010/main" val="416370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8650" y="1522970"/>
            <a:ext cx="2949178" cy="1600200"/>
          </a:xfrm>
        </p:spPr>
        <p:txBody>
          <a:bodyPr anchor="b"/>
          <a:lstStyle>
            <a:lvl1pPr>
              <a:defRPr sz="3200"/>
            </a:lvl1pPr>
          </a:lstStyle>
          <a:p>
            <a:r>
              <a:rPr lang="fr-FR" dirty="0"/>
              <a:t>Modifiez le style du titre</a:t>
            </a:r>
            <a:endParaRPr lang="en-US" dirty="0"/>
          </a:p>
        </p:txBody>
      </p:sp>
      <p:sp>
        <p:nvSpPr>
          <p:cNvPr id="3" name="Content Placeholder 2"/>
          <p:cNvSpPr>
            <a:spLocks noGrp="1"/>
          </p:cNvSpPr>
          <p:nvPr>
            <p:ph idx="1"/>
          </p:nvPr>
        </p:nvSpPr>
        <p:spPr>
          <a:xfrm>
            <a:off x="3887391" y="1949824"/>
            <a:ext cx="4629150" cy="39112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3123170"/>
            <a:ext cx="2949178" cy="27458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sp>
        <p:nvSpPr>
          <p:cNvPr id="7" name="Slide Number Placeholder 6"/>
          <p:cNvSpPr>
            <a:spLocks noGrp="1"/>
          </p:cNvSpPr>
          <p:nvPr>
            <p:ph type="sldNum" sz="quarter" idx="12"/>
          </p:nvPr>
        </p:nvSpPr>
        <p:spPr/>
        <p:txBody>
          <a:bodyPr/>
          <a:lstStyle/>
          <a:p>
            <a:fld id="{BFB5AA11-615E-4068-9E2F-2CCD27DE8DF9}" type="slidenum">
              <a:rPr lang="fr-FR" smtClean="0"/>
              <a:pPr/>
              <a:t>‹#›</a:t>
            </a:fld>
            <a:endParaRPr lang="fr-FR"/>
          </a:p>
        </p:txBody>
      </p:sp>
    </p:spTree>
    <p:extLst>
      <p:ext uri="{BB962C8B-B14F-4D97-AF65-F5344CB8AC3E}">
        <p14:creationId xmlns:p14="http://schemas.microsoft.com/office/powerpoint/2010/main" val="13397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sp>
        <p:nvSpPr>
          <p:cNvPr id="7" name="Slide Number Placeholder 6"/>
          <p:cNvSpPr>
            <a:spLocks noGrp="1"/>
          </p:cNvSpPr>
          <p:nvPr>
            <p:ph type="sldNum" sz="quarter" idx="12"/>
          </p:nvPr>
        </p:nvSpPr>
        <p:spPr/>
        <p:txBody>
          <a:bodyPr/>
          <a:lstStyle/>
          <a:p>
            <a:fld id="{BFB5AA11-615E-4068-9E2F-2CCD27DE8DF9}" type="slidenum">
              <a:rPr lang="fr-FR" smtClean="0"/>
              <a:pPr/>
              <a:t>‹#›</a:t>
            </a:fld>
            <a:endParaRPr lang="fr-FR"/>
          </a:p>
        </p:txBody>
      </p:sp>
    </p:spTree>
    <p:extLst>
      <p:ext uri="{BB962C8B-B14F-4D97-AF65-F5344CB8AC3E}">
        <p14:creationId xmlns:p14="http://schemas.microsoft.com/office/powerpoint/2010/main" val="30815854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g"/><Relationship Id="rId17"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6" Type="http://schemas.openxmlformats.org/officeDocument/2006/relationships/image" Target="../media/image2.jpg"/><Relationship Id="rId17" Type="http://schemas.openxmlformats.org/officeDocument/2006/relationships/image" Target="../media/image3.jp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76793"/>
            <a:ext cx="7886700" cy="835219"/>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2991401"/>
            <a:ext cx="7886700" cy="3185561"/>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ZoneTexte 4"/>
          <p:cNvSpPr txBox="1"/>
          <p:nvPr userDrawn="1"/>
        </p:nvSpPr>
        <p:spPr>
          <a:xfrm>
            <a:off x="2111189" y="537882"/>
            <a:ext cx="3509682" cy="882293"/>
          </a:xfrm>
          <a:prstGeom prst="rect">
            <a:avLst/>
          </a:prstGeom>
          <a:noFill/>
        </p:spPr>
        <p:txBody>
          <a:bodyPr wrap="square" rtlCol="0">
            <a:spAutoFit/>
          </a:bodyPr>
          <a:lstStyle/>
          <a:p>
            <a:pPr algn="ctr" rtl="0"/>
            <a:r>
              <a:rPr lang="fr-FR" sz="2200" b="1" i="0" u="none" strike="noStrike" kern="1200" baseline="30000">
                <a:solidFill>
                  <a:schemeClr val="bg1"/>
                </a:solidFill>
                <a:latin typeface="+mn-lt"/>
                <a:ea typeface="+mn-ea"/>
                <a:cs typeface="+mn-cs"/>
              </a:rPr>
              <a:t>Séminaire régional</a:t>
            </a:r>
          </a:p>
          <a:p>
            <a:pPr algn="ctr" rtl="0"/>
            <a:r>
              <a:rPr lang="fr-FR" sz="2200" b="1" i="0" u="none" strike="noStrike" kern="1200" baseline="30000">
                <a:solidFill>
                  <a:schemeClr val="bg1"/>
                </a:solidFill>
                <a:latin typeface="+mn-lt"/>
                <a:ea typeface="+mn-ea"/>
                <a:cs typeface="+mn-cs"/>
              </a:rPr>
              <a:t>«Actualité de la VAE en Guadeloupe</a:t>
            </a:r>
            <a:br>
              <a:rPr lang="fr-FR" sz="2200" b="1" i="0" u="none" strike="noStrike" kern="1200" baseline="30000">
                <a:solidFill>
                  <a:schemeClr val="bg1"/>
                </a:solidFill>
                <a:latin typeface="+mn-lt"/>
                <a:ea typeface="+mn-ea"/>
                <a:cs typeface="+mn-cs"/>
              </a:rPr>
            </a:br>
            <a:r>
              <a:rPr lang="fr-FR" sz="2200" b="1" i="0" u="none" strike="noStrike" kern="1200" baseline="30000">
                <a:solidFill>
                  <a:schemeClr val="bg1"/>
                </a:solidFill>
                <a:latin typeface="+mn-lt"/>
                <a:ea typeface="+mn-ea"/>
                <a:cs typeface="+mn-cs"/>
              </a:rPr>
              <a:t>et harmonisation des pratiques» </a:t>
            </a:r>
            <a:endParaRPr lang="fr-FR" sz="2200">
              <a:solidFill>
                <a:schemeClr val="bg1"/>
              </a:solidFill>
            </a:endParaRPr>
          </a:p>
        </p:txBody>
      </p:sp>
      <p:sp>
        <p:nvSpPr>
          <p:cNvPr id="8" name="Rectangle 7"/>
          <p:cNvSpPr/>
          <p:nvPr userDrawn="1"/>
        </p:nvSpPr>
        <p:spPr>
          <a:xfrm>
            <a:off x="-134471" y="6227768"/>
            <a:ext cx="9278471" cy="68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0510" y="6267516"/>
            <a:ext cx="5704687" cy="590484"/>
          </a:xfrm>
          <a:prstGeom prst="rect">
            <a:avLst/>
          </a:prstGeom>
        </p:spPr>
      </p:pic>
      <p:sp>
        <p:nvSpPr>
          <p:cNvPr id="6" name="Slide Number Placeholder 5"/>
          <p:cNvSpPr>
            <a:spLocks noGrp="1"/>
          </p:cNvSpPr>
          <p:nvPr>
            <p:ph type="sldNum" sz="quarter" idx="4"/>
          </p:nvPr>
        </p:nvSpPr>
        <p:spPr>
          <a:xfrm>
            <a:off x="6457950" y="6356351"/>
            <a:ext cx="2057400" cy="365125"/>
          </a:xfrm>
          <a:prstGeom prst="rect">
            <a:avLst/>
          </a:prstGeom>
          <a:noFill/>
        </p:spPr>
        <p:txBody>
          <a:bodyPr vert="horz" lIns="91440" tIns="45720" rIns="91440" bIns="45720" rtlCol="0" anchor="ctr"/>
          <a:lstStyle>
            <a:lvl1pPr algn="r">
              <a:defRPr sz="1200">
                <a:solidFill>
                  <a:schemeClr val="accent2">
                    <a:lumMod val="75000"/>
                  </a:schemeClr>
                </a:solidFill>
              </a:defRPr>
            </a:lvl1pPr>
          </a:lstStyle>
          <a:p>
            <a:fld id="{BFB5AA11-615E-4068-9E2F-2CCD27DE8DF9}" type="slidenum">
              <a:rPr lang="fr-FR" smtClean="0"/>
              <a:pPr/>
              <a:t>‹#›</a:t>
            </a:fld>
            <a:endParaRPr lang="fr-FR"/>
          </a:p>
        </p:txBody>
      </p:sp>
    </p:spTree>
    <p:extLst>
      <p:ext uri="{BB962C8B-B14F-4D97-AF65-F5344CB8AC3E}">
        <p14:creationId xmlns:p14="http://schemas.microsoft.com/office/powerpoint/2010/main" val="37189340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76793"/>
            <a:ext cx="7886700" cy="835219"/>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2991401"/>
            <a:ext cx="7886700" cy="3185561"/>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accent2"/>
                </a:solidFill>
              </a:defRPr>
            </a:lvl1pPr>
          </a:lstStyle>
          <a:p>
            <a:fld id="{BFB5AA11-615E-4068-9E2F-2CCD27DE8DF9}" type="slidenum">
              <a:rPr lang="fr-FR" smtClean="0"/>
              <a:pPr/>
              <a:t>‹#›</a:t>
            </a:fld>
            <a:endParaRPr lang="fr-FR"/>
          </a:p>
        </p:txBody>
      </p:sp>
      <p:pic>
        <p:nvPicPr>
          <p:cNvPr id="7" name="Imag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00510" y="6267516"/>
            <a:ext cx="5704687" cy="590484"/>
          </a:xfrm>
          <a:prstGeom prst="rect">
            <a:avLst/>
          </a:prstGeom>
        </p:spPr>
      </p:pic>
      <p:pic>
        <p:nvPicPr>
          <p:cNvPr id="9" name="Imag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43534"/>
            <a:ext cx="9144000" cy="1963494"/>
          </a:xfrm>
          <a:prstGeom prst="rect">
            <a:avLst/>
          </a:prstGeom>
        </p:spPr>
      </p:pic>
      <p:sp>
        <p:nvSpPr>
          <p:cNvPr id="8" name="ZoneTexte 7"/>
          <p:cNvSpPr txBox="1"/>
          <p:nvPr userDrawn="1"/>
        </p:nvSpPr>
        <p:spPr>
          <a:xfrm>
            <a:off x="2111189" y="537882"/>
            <a:ext cx="3509682" cy="882293"/>
          </a:xfrm>
          <a:prstGeom prst="rect">
            <a:avLst/>
          </a:prstGeom>
          <a:noFill/>
        </p:spPr>
        <p:txBody>
          <a:bodyPr wrap="square" rtlCol="0">
            <a:spAutoFit/>
          </a:bodyPr>
          <a:lstStyle/>
          <a:p>
            <a:pPr algn="ctr" rtl="0"/>
            <a:r>
              <a:rPr lang="fr-FR" sz="2200" b="1" i="0" u="none" strike="noStrike" kern="1200" baseline="30000">
                <a:solidFill>
                  <a:schemeClr val="bg1"/>
                </a:solidFill>
                <a:latin typeface="+mn-lt"/>
                <a:ea typeface="+mn-ea"/>
                <a:cs typeface="+mn-cs"/>
              </a:rPr>
              <a:t>Séminaire régional</a:t>
            </a:r>
          </a:p>
          <a:p>
            <a:pPr algn="ctr" rtl="0"/>
            <a:r>
              <a:rPr lang="fr-FR" sz="2200" b="1" i="0" u="none" strike="noStrike" kern="1200" baseline="30000">
                <a:solidFill>
                  <a:schemeClr val="bg1"/>
                </a:solidFill>
                <a:latin typeface="+mn-lt"/>
                <a:ea typeface="+mn-ea"/>
                <a:cs typeface="+mn-cs"/>
              </a:rPr>
              <a:t>«Actualité de la VAE en Guadeloupe</a:t>
            </a:r>
            <a:br>
              <a:rPr lang="fr-FR" sz="2200" b="1" i="0" u="none" strike="noStrike" kern="1200" baseline="30000">
                <a:solidFill>
                  <a:schemeClr val="bg1"/>
                </a:solidFill>
                <a:latin typeface="+mn-lt"/>
                <a:ea typeface="+mn-ea"/>
                <a:cs typeface="+mn-cs"/>
              </a:rPr>
            </a:br>
            <a:r>
              <a:rPr lang="fr-FR" sz="2200" b="1" i="0" u="none" strike="noStrike" kern="1200" baseline="30000">
                <a:solidFill>
                  <a:schemeClr val="bg1"/>
                </a:solidFill>
                <a:latin typeface="+mn-lt"/>
                <a:ea typeface="+mn-ea"/>
                <a:cs typeface="+mn-cs"/>
              </a:rPr>
              <a:t>et harmonisation des pratiques» </a:t>
            </a:r>
            <a:endParaRPr lang="fr-FR" sz="2200">
              <a:solidFill>
                <a:schemeClr val="bg1"/>
              </a:solidFill>
            </a:endParaRPr>
          </a:p>
        </p:txBody>
      </p:sp>
    </p:spTree>
    <p:extLst>
      <p:ext uri="{BB962C8B-B14F-4D97-AF65-F5344CB8AC3E}">
        <p14:creationId xmlns:p14="http://schemas.microsoft.com/office/powerpoint/2010/main" val="1586608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5" r:id="rId12"/>
    <p:sldLayoutId id="2147483656" r:id="rId13"/>
    <p:sldLayoutId id="214748365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309719"/>
            <a:ext cx="7772400" cy="2387600"/>
          </a:xfrm>
        </p:spPr>
        <p:txBody>
          <a:bodyPr>
            <a:normAutofit fontScale="90000"/>
          </a:bodyPr>
          <a:lstStyle/>
          <a:p>
            <a:r>
              <a:rPr lang="fr-FR" dirty="0"/>
              <a:t/>
            </a:r>
            <a:br>
              <a:rPr lang="fr-FR" dirty="0"/>
            </a:br>
            <a:r>
              <a:rPr lang="fr-FR" b="1" dirty="0" smtClean="0">
                <a:effectLst>
                  <a:outerShdw blurRad="50800" dist="38100" dir="2700000" algn="tl">
                    <a:srgbClr val="000000">
                      <a:alpha val="40000"/>
                    </a:srgbClr>
                  </a:outerShdw>
                </a:effectLst>
              </a:rPr>
              <a:t>METHODOLOGIE ET PERSPECTIVES DE TRAVAIL</a:t>
            </a:r>
            <a:endParaRPr lang="fr-FR" dirty="0"/>
          </a:p>
        </p:txBody>
      </p:sp>
      <p:sp>
        <p:nvSpPr>
          <p:cNvPr id="4" name="Espace réservé du numéro de diapositive 3"/>
          <p:cNvSpPr>
            <a:spLocks noGrp="1"/>
          </p:cNvSpPr>
          <p:nvPr>
            <p:ph type="sldNum" sz="quarter" idx="12"/>
          </p:nvPr>
        </p:nvSpPr>
        <p:spPr/>
        <p:txBody>
          <a:bodyPr/>
          <a:lstStyle/>
          <a:p>
            <a:fld id="{BFB5AA11-615E-4068-9E2F-2CCD27DE8DF9}" type="slidenum">
              <a:rPr lang="fr-FR" smtClean="0"/>
              <a:t>1</a:t>
            </a:fld>
            <a:endParaRPr lang="fr-FR" dirty="0"/>
          </a:p>
        </p:txBody>
      </p:sp>
    </p:spTree>
    <p:extLst>
      <p:ext uri="{BB962C8B-B14F-4D97-AF65-F5344CB8AC3E}">
        <p14:creationId xmlns:p14="http://schemas.microsoft.com/office/powerpoint/2010/main" val="291268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5AA11-615E-4068-9E2F-2CCD27DE8DF9}" type="slidenum">
              <a:rPr lang="fr-FR" smtClean="0"/>
              <a:t>10</a:t>
            </a:fld>
            <a:endParaRPr lang="fr-FR"/>
          </a:p>
        </p:txBody>
      </p:sp>
      <p:sp>
        <p:nvSpPr>
          <p:cNvPr id="7" name="ZoneTexte 6"/>
          <p:cNvSpPr txBox="1"/>
          <p:nvPr/>
        </p:nvSpPr>
        <p:spPr>
          <a:xfrm>
            <a:off x="674914" y="2180345"/>
            <a:ext cx="7840436" cy="4247317"/>
          </a:xfrm>
          <a:prstGeom prst="rect">
            <a:avLst/>
          </a:prstGeom>
          <a:noFill/>
        </p:spPr>
        <p:txBody>
          <a:bodyPr wrap="square" rtlCol="0">
            <a:spAutoFit/>
          </a:bodyPr>
          <a:lstStyle/>
          <a:p>
            <a:pPr algn="just"/>
            <a:r>
              <a:rPr lang="sk-SK" dirty="0"/>
              <a:t> </a:t>
            </a:r>
          </a:p>
          <a:p>
            <a:pPr algn="just"/>
            <a:r>
              <a:rPr lang="sk-SK" dirty="0"/>
              <a:t>Au </a:t>
            </a:r>
            <a:r>
              <a:rPr lang="sk-SK" dirty="0" err="1"/>
              <a:t>terme</a:t>
            </a:r>
            <a:r>
              <a:rPr lang="sk-SK" dirty="0"/>
              <a:t> </a:t>
            </a:r>
            <a:r>
              <a:rPr lang="sk-SK" dirty="0" err="1"/>
              <a:t>du</a:t>
            </a:r>
            <a:r>
              <a:rPr lang="sk-SK" dirty="0"/>
              <a:t> </a:t>
            </a:r>
            <a:r>
              <a:rPr lang="sk-SK" dirty="0" err="1"/>
              <a:t>processus</a:t>
            </a:r>
            <a:r>
              <a:rPr lang="sk-SK" dirty="0"/>
              <a:t> </a:t>
            </a:r>
            <a:r>
              <a:rPr lang="sk-SK" dirty="0" err="1"/>
              <a:t>d’élaboration</a:t>
            </a:r>
            <a:r>
              <a:rPr lang="sk-SK" dirty="0"/>
              <a:t>, </a:t>
            </a:r>
            <a:r>
              <a:rPr lang="sk-SK" dirty="0" err="1"/>
              <a:t>le</a:t>
            </a:r>
            <a:r>
              <a:rPr lang="sk-SK" dirty="0"/>
              <a:t> CPRDFOP </a:t>
            </a:r>
            <a:r>
              <a:rPr lang="sk-SK" dirty="0" err="1"/>
              <a:t>devra</a:t>
            </a:r>
            <a:r>
              <a:rPr lang="sk-SK" dirty="0"/>
              <a:t> </a:t>
            </a:r>
            <a:r>
              <a:rPr lang="sk-SK" dirty="0" err="1"/>
              <a:t>être</a:t>
            </a:r>
            <a:r>
              <a:rPr lang="sk-SK" dirty="0"/>
              <a:t> </a:t>
            </a:r>
            <a:r>
              <a:rPr lang="sk-SK" dirty="0" err="1"/>
              <a:t>adopté</a:t>
            </a:r>
            <a:r>
              <a:rPr lang="sk-SK" dirty="0"/>
              <a:t> par </a:t>
            </a:r>
            <a:r>
              <a:rPr lang="sk-SK" dirty="0" err="1"/>
              <a:t>le</a:t>
            </a:r>
            <a:r>
              <a:rPr lang="sk-SK" dirty="0"/>
              <a:t> CREFOP et </a:t>
            </a:r>
            <a:r>
              <a:rPr lang="sk-SK" dirty="0" err="1"/>
              <a:t>signé</a:t>
            </a:r>
            <a:r>
              <a:rPr lang="sk-SK" dirty="0"/>
              <a:t> par </a:t>
            </a:r>
            <a:r>
              <a:rPr lang="sk-SK" dirty="0" err="1"/>
              <a:t>le</a:t>
            </a:r>
            <a:r>
              <a:rPr lang="sk-SK" dirty="0"/>
              <a:t> </a:t>
            </a:r>
            <a:r>
              <a:rPr lang="sk-SK" dirty="0" err="1"/>
              <a:t>Président</a:t>
            </a:r>
            <a:r>
              <a:rPr lang="sk-SK" dirty="0"/>
              <a:t> </a:t>
            </a:r>
            <a:r>
              <a:rPr lang="sk-SK" dirty="0" err="1"/>
              <a:t>du</a:t>
            </a:r>
            <a:r>
              <a:rPr lang="sk-SK" dirty="0"/>
              <a:t> </a:t>
            </a:r>
            <a:r>
              <a:rPr lang="sk-SK" dirty="0" err="1"/>
              <a:t>Conseil</a:t>
            </a:r>
            <a:r>
              <a:rPr lang="sk-SK" dirty="0"/>
              <a:t> </a:t>
            </a:r>
            <a:r>
              <a:rPr lang="sk-SK" dirty="0" err="1"/>
              <a:t>régional</a:t>
            </a:r>
            <a:r>
              <a:rPr lang="sk-SK" dirty="0"/>
              <a:t>, </a:t>
            </a:r>
            <a:r>
              <a:rPr lang="sk-SK" dirty="0" err="1"/>
              <a:t>le</a:t>
            </a:r>
            <a:r>
              <a:rPr lang="sk-SK" dirty="0"/>
              <a:t> </a:t>
            </a:r>
            <a:r>
              <a:rPr lang="sk-SK" dirty="0" err="1"/>
              <a:t>Préfet</a:t>
            </a:r>
            <a:r>
              <a:rPr lang="sk-SK" dirty="0"/>
              <a:t> et </a:t>
            </a:r>
            <a:r>
              <a:rPr lang="sk-SK" dirty="0" err="1" smtClean="0"/>
              <a:t>l‘</a:t>
            </a:r>
            <a:r>
              <a:rPr lang="sk-SK" dirty="0" err="1" smtClean="0"/>
              <a:t>autorité</a:t>
            </a:r>
            <a:r>
              <a:rPr lang="sk-SK" dirty="0" smtClean="0"/>
              <a:t> </a:t>
            </a:r>
            <a:r>
              <a:rPr lang="sk-SK" dirty="0" err="1" smtClean="0"/>
              <a:t>académique</a:t>
            </a:r>
            <a:r>
              <a:rPr lang="sk-SK" dirty="0" smtClean="0"/>
              <a:t>. </a:t>
            </a:r>
            <a:r>
              <a:rPr lang="sk-SK" dirty="0"/>
              <a:t>La </a:t>
            </a:r>
            <a:r>
              <a:rPr lang="sk-SK" dirty="0" err="1"/>
              <a:t>signature</a:t>
            </a:r>
            <a:r>
              <a:rPr lang="sk-SK" dirty="0"/>
              <a:t> </a:t>
            </a:r>
            <a:r>
              <a:rPr lang="sk-SK" dirty="0" err="1"/>
              <a:t>sera</a:t>
            </a:r>
            <a:r>
              <a:rPr lang="sk-SK" dirty="0"/>
              <a:t> </a:t>
            </a:r>
            <a:r>
              <a:rPr lang="sk-SK" dirty="0" err="1"/>
              <a:t>proposée</a:t>
            </a:r>
            <a:r>
              <a:rPr lang="sk-SK" dirty="0"/>
              <a:t> </a:t>
            </a:r>
            <a:r>
              <a:rPr lang="sk-SK" dirty="0" err="1"/>
              <a:t>aux</a:t>
            </a:r>
            <a:r>
              <a:rPr lang="sk-SK" dirty="0"/>
              <a:t> </a:t>
            </a:r>
            <a:r>
              <a:rPr lang="sk-SK" dirty="0" err="1"/>
              <a:t>partenaires</a:t>
            </a:r>
            <a:r>
              <a:rPr lang="sk-SK" dirty="0"/>
              <a:t> </a:t>
            </a:r>
            <a:r>
              <a:rPr lang="sk-SK" dirty="0" err="1"/>
              <a:t>sociaux</a:t>
            </a:r>
            <a:r>
              <a:rPr lang="sk-SK" dirty="0"/>
              <a:t>.</a:t>
            </a:r>
            <a:endParaRPr lang="fr-FR" b="1" dirty="0" smtClean="0"/>
          </a:p>
          <a:p>
            <a:pPr algn="just"/>
            <a:endParaRPr lang="fr-FR" b="1" dirty="0"/>
          </a:p>
          <a:p>
            <a:pPr algn="just"/>
            <a:r>
              <a:rPr lang="fr-FR" b="1" dirty="0" smtClean="0"/>
              <a:t>Il convient donc de mobiliser l’ensemble des acteurs de la VAE  pour qu’ils contribuent à la réalisation de ce document  stratégique.</a:t>
            </a:r>
          </a:p>
          <a:p>
            <a:pPr algn="just"/>
            <a:endParaRPr lang="fr-FR" b="1" dirty="0"/>
          </a:p>
          <a:p>
            <a:pPr algn="just"/>
            <a:endParaRPr lang="fr-FR" b="1" dirty="0" smtClean="0"/>
          </a:p>
          <a:p>
            <a:pPr algn="just"/>
            <a:endParaRPr lang="fr-FR" b="1" dirty="0"/>
          </a:p>
          <a:p>
            <a:pPr algn="just"/>
            <a:endParaRPr lang="fr-FR" b="1" dirty="0" smtClean="0"/>
          </a:p>
          <a:p>
            <a:pPr algn="just"/>
            <a:endParaRPr lang="fr-FR" b="1" dirty="0"/>
          </a:p>
          <a:p>
            <a:pPr algn="just"/>
            <a:endParaRPr lang="fr-FR" b="1" dirty="0" smtClean="0"/>
          </a:p>
          <a:p>
            <a:pPr algn="ctr"/>
            <a:r>
              <a:rPr lang="fr-FR" u="sng" dirty="0" smtClean="0"/>
              <a:t>Merci pour votre attention</a:t>
            </a:r>
          </a:p>
          <a:p>
            <a:endParaRPr lang="fr-FR" dirty="0" smtClean="0"/>
          </a:p>
        </p:txBody>
      </p:sp>
    </p:spTree>
    <p:extLst>
      <p:ext uri="{BB962C8B-B14F-4D97-AF65-F5344CB8AC3E}">
        <p14:creationId xmlns:p14="http://schemas.microsoft.com/office/powerpoint/2010/main" val="170849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B5AA11-615E-4068-9E2F-2CCD27DE8DF9}" type="slidenum">
              <a:rPr lang="fr-FR" smtClean="0"/>
              <a:t>2</a:t>
            </a:fld>
            <a:endParaRPr lang="fr-FR" dirty="0"/>
          </a:p>
        </p:txBody>
      </p:sp>
      <p:sp>
        <p:nvSpPr>
          <p:cNvPr id="7" name="ZoneTexte 6"/>
          <p:cNvSpPr txBox="1"/>
          <p:nvPr/>
        </p:nvSpPr>
        <p:spPr>
          <a:xfrm>
            <a:off x="259976" y="1920162"/>
            <a:ext cx="8534400" cy="4247317"/>
          </a:xfrm>
          <a:prstGeom prst="rect">
            <a:avLst/>
          </a:prstGeom>
          <a:noFill/>
        </p:spPr>
        <p:txBody>
          <a:bodyPr wrap="square" rtlCol="0">
            <a:spAutoFit/>
          </a:bodyPr>
          <a:lstStyle/>
          <a:p>
            <a:pPr algn="just"/>
            <a:r>
              <a:rPr lang="fr-FR" b="1" dirty="0" smtClean="0"/>
              <a:t>1-LE CONTEXTE</a:t>
            </a:r>
          </a:p>
          <a:p>
            <a:pPr algn="just"/>
            <a:endParaRPr lang="fr-FR" dirty="0"/>
          </a:p>
          <a:p>
            <a:pPr algn="just"/>
            <a:r>
              <a:rPr lang="fr-FR" dirty="0" smtClean="0"/>
              <a:t>L’obtention </a:t>
            </a:r>
            <a:r>
              <a:rPr lang="fr-FR" dirty="0"/>
              <a:t>d’un </a:t>
            </a:r>
            <a:r>
              <a:rPr lang="fr-FR" dirty="0" smtClean="0"/>
              <a:t>diplôme </a:t>
            </a:r>
            <a:r>
              <a:rPr lang="fr-FR" dirty="0"/>
              <a:t>ou d’un titre sur la base des aptitudes et des connaissances acquises à travers </a:t>
            </a:r>
            <a:r>
              <a:rPr lang="fr-FR" dirty="0" smtClean="0"/>
              <a:t>l’expérience </a:t>
            </a:r>
            <a:r>
              <a:rPr lang="fr-FR" dirty="0"/>
              <a:t>a longtemps </a:t>
            </a:r>
            <a:r>
              <a:rPr lang="fr-FR" dirty="0" smtClean="0"/>
              <a:t>été́ </a:t>
            </a:r>
            <a:r>
              <a:rPr lang="fr-FR" dirty="0" smtClean="0"/>
              <a:t>considéré </a:t>
            </a:r>
            <a:r>
              <a:rPr lang="fr-FR" dirty="0" smtClean="0"/>
              <a:t>en France comme un </a:t>
            </a:r>
            <a:r>
              <a:rPr lang="fr-FR" dirty="0"/>
              <a:t>dispositif de rattrapage pour ceux qui n’avaient pu passer par la voie noble de la formation initiale ou par un cursus en formation continue. </a:t>
            </a:r>
            <a:endParaRPr lang="fr-FR" dirty="0" smtClean="0"/>
          </a:p>
          <a:p>
            <a:pPr algn="just"/>
            <a:r>
              <a:rPr lang="fr-FR" dirty="0" smtClean="0"/>
              <a:t>Passé l’onde </a:t>
            </a:r>
            <a:r>
              <a:rPr lang="fr-FR" dirty="0"/>
              <a:t>de choc </a:t>
            </a:r>
            <a:r>
              <a:rPr lang="fr-FR" dirty="0" smtClean="0"/>
              <a:t>provoquée par la loi de </a:t>
            </a:r>
            <a:r>
              <a:rPr lang="fr-FR" dirty="0" smtClean="0"/>
              <a:t>2002, </a:t>
            </a:r>
            <a:r>
              <a:rPr lang="fr-FR" dirty="0" smtClean="0"/>
              <a:t>force est de constater que </a:t>
            </a:r>
            <a:r>
              <a:rPr lang="fr-FR" b="1" dirty="0"/>
              <a:t>La VAE </a:t>
            </a:r>
            <a:r>
              <a:rPr lang="fr-FR" b="1" dirty="0" smtClean="0"/>
              <a:t>s’inscrit désormais  </a:t>
            </a:r>
            <a:r>
              <a:rPr lang="fr-FR" b="1" dirty="0"/>
              <a:t>dans une logique de  </a:t>
            </a:r>
            <a:r>
              <a:rPr lang="fr-FR" b="1" dirty="0" smtClean="0"/>
              <a:t>sécurisation </a:t>
            </a:r>
            <a:r>
              <a:rPr lang="fr-FR" b="1" dirty="0"/>
              <a:t>des </a:t>
            </a:r>
            <a:r>
              <a:rPr lang="fr-FR" b="1" dirty="0" smtClean="0"/>
              <a:t>parcours, </a:t>
            </a:r>
            <a:r>
              <a:rPr lang="fr-FR" dirty="0" smtClean="0"/>
              <a:t>elle même </a:t>
            </a:r>
            <a:r>
              <a:rPr lang="fr-FR" dirty="0"/>
              <a:t>plus que jamais </a:t>
            </a:r>
            <a:r>
              <a:rPr lang="fr-FR" dirty="0" smtClean="0"/>
              <a:t>d’actualité </a:t>
            </a:r>
            <a:r>
              <a:rPr lang="fr-FR" dirty="0"/>
              <a:t>avec la mise en place du SPRO et du CEP... </a:t>
            </a:r>
            <a:endParaRPr lang="fr-FR" dirty="0" smtClean="0"/>
          </a:p>
          <a:p>
            <a:endParaRPr lang="fr-FR" dirty="0" smtClean="0"/>
          </a:p>
          <a:p>
            <a:r>
              <a:rPr lang="fr-FR" dirty="0" smtClean="0"/>
              <a:t>En Guadeloupe, La </a:t>
            </a:r>
            <a:r>
              <a:rPr lang="fr-FR" dirty="0"/>
              <a:t>VAE </a:t>
            </a:r>
            <a:r>
              <a:rPr lang="fr-FR" dirty="0" smtClean="0"/>
              <a:t>apparaît </a:t>
            </a:r>
            <a:r>
              <a:rPr lang="fr-FR" dirty="0"/>
              <a:t>progressivement aux yeux de tous comme un </a:t>
            </a:r>
            <a:r>
              <a:rPr lang="fr-FR" b="1" dirty="0"/>
              <a:t>formidable</a:t>
            </a:r>
            <a:r>
              <a:rPr lang="fr-FR" dirty="0"/>
              <a:t> </a:t>
            </a:r>
            <a:r>
              <a:rPr lang="fr-FR" b="1" dirty="0"/>
              <a:t>vecteur de changement </a:t>
            </a:r>
            <a:r>
              <a:rPr lang="fr-FR" dirty="0"/>
              <a:t>dans un </a:t>
            </a:r>
            <a:r>
              <a:rPr lang="fr-FR" dirty="0" smtClean="0"/>
              <a:t>territoire </a:t>
            </a:r>
            <a:r>
              <a:rPr lang="fr-FR" dirty="0"/>
              <a:t>qui a </a:t>
            </a:r>
            <a:r>
              <a:rPr lang="fr-FR" dirty="0" smtClean="0"/>
              <a:t>du </a:t>
            </a:r>
            <a:r>
              <a:rPr lang="fr-FR" dirty="0"/>
              <a:t>mal à </a:t>
            </a:r>
            <a:r>
              <a:rPr lang="fr-FR" dirty="0" smtClean="0"/>
              <a:t>reconnaitre </a:t>
            </a:r>
            <a:r>
              <a:rPr lang="fr-FR" dirty="0"/>
              <a:t>la </a:t>
            </a:r>
            <a:r>
              <a:rPr lang="fr-FR" dirty="0" smtClean="0"/>
              <a:t>diversité́ </a:t>
            </a:r>
            <a:r>
              <a:rPr lang="fr-FR" dirty="0"/>
              <a:t>des formes d’excellence et où le poids des classements scolaires sur la </a:t>
            </a:r>
            <a:r>
              <a:rPr lang="fr-FR" dirty="0" smtClean="0"/>
              <a:t>destinée </a:t>
            </a:r>
            <a:r>
              <a:rPr lang="fr-FR" dirty="0"/>
              <a:t>professionnelle et sociale est bien souvent </a:t>
            </a:r>
            <a:r>
              <a:rPr lang="fr-FR" dirty="0" smtClean="0"/>
              <a:t>déterminant. </a:t>
            </a:r>
            <a:endParaRPr lang="fr-FR" dirty="0"/>
          </a:p>
          <a:p>
            <a:endParaRPr lang="fr-FR" dirty="0"/>
          </a:p>
        </p:txBody>
      </p:sp>
    </p:spTree>
    <p:extLst>
      <p:ext uri="{BB962C8B-B14F-4D97-AF65-F5344CB8AC3E}">
        <p14:creationId xmlns:p14="http://schemas.microsoft.com/office/powerpoint/2010/main" val="96437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FB5AA11-615E-4068-9E2F-2CCD27DE8DF9}" type="slidenum">
              <a:rPr lang="fr-FR" smtClean="0"/>
              <a:t>3</a:t>
            </a:fld>
            <a:endParaRPr lang="fr-FR" dirty="0"/>
          </a:p>
        </p:txBody>
      </p:sp>
      <p:sp>
        <p:nvSpPr>
          <p:cNvPr id="7" name="ZoneTexte 6"/>
          <p:cNvSpPr txBox="1"/>
          <p:nvPr/>
        </p:nvSpPr>
        <p:spPr>
          <a:xfrm>
            <a:off x="464244" y="2368604"/>
            <a:ext cx="7593106" cy="3416320"/>
          </a:xfrm>
          <a:prstGeom prst="rect">
            <a:avLst/>
          </a:prstGeom>
          <a:noFill/>
        </p:spPr>
        <p:txBody>
          <a:bodyPr wrap="square" rtlCol="0">
            <a:spAutoFit/>
          </a:bodyPr>
          <a:lstStyle/>
          <a:p>
            <a:pPr lvl="0"/>
            <a:r>
              <a:rPr lang="fr-FR" b="1" dirty="0">
                <a:effectLst>
                  <a:outerShdw blurRad="38100" dist="38100" dir="2700000" algn="tl">
                    <a:srgbClr val="000000">
                      <a:alpha val="43137"/>
                    </a:srgbClr>
                  </a:outerShdw>
                </a:effectLst>
              </a:rPr>
              <a:t>2</a:t>
            </a:r>
            <a:r>
              <a:rPr lang="fr-FR" b="1" dirty="0" smtClean="0">
                <a:effectLst>
                  <a:outerShdw blurRad="38100" dist="38100" dir="2700000" algn="tl">
                    <a:srgbClr val="000000">
                      <a:alpha val="43137"/>
                    </a:srgbClr>
                  </a:outerShdw>
                </a:effectLst>
              </a:rPr>
              <a:t>- LES ACTEURS </a:t>
            </a:r>
            <a:endParaRPr lang="fr-FR" dirty="0">
              <a:effectLst>
                <a:outerShdw blurRad="38100" dist="38100" dir="2700000" algn="tl">
                  <a:srgbClr val="000000">
                    <a:alpha val="43137"/>
                  </a:srgbClr>
                </a:outerShdw>
              </a:effectLst>
            </a:endParaRPr>
          </a:p>
          <a:p>
            <a:pPr algn="just"/>
            <a:r>
              <a:rPr lang="fr-FR" dirty="0"/>
              <a:t>le </a:t>
            </a:r>
            <a:r>
              <a:rPr lang="fr-FR" dirty="0" smtClean="0"/>
              <a:t>déploiement de la VAE ne peut </a:t>
            </a:r>
            <a:r>
              <a:rPr lang="fr-FR" dirty="0" smtClean="0"/>
              <a:t>s’opérer </a:t>
            </a:r>
            <a:r>
              <a:rPr lang="fr-FR" dirty="0"/>
              <a:t>sans une mobilisation conjointe de </a:t>
            </a:r>
            <a:r>
              <a:rPr lang="fr-FR" dirty="0" smtClean="0"/>
              <a:t>la DIECCTE, du Conseil Régional, des services valideurs, de Pôle emploi, des OPCA, des OPACIF, des structures en charge de l’accueil, de l’information et de l’orientation (PIC VAE-SPRO), des </a:t>
            </a:r>
            <a:r>
              <a:rPr lang="fr-FR" dirty="0"/>
              <a:t>partenaires sociaux </a:t>
            </a:r>
            <a:r>
              <a:rPr lang="fr-FR" dirty="0" smtClean="0"/>
              <a:t>mais </a:t>
            </a:r>
            <a:r>
              <a:rPr lang="fr-FR" dirty="0"/>
              <a:t>aussi </a:t>
            </a:r>
            <a:r>
              <a:rPr lang="fr-FR" dirty="0" smtClean="0"/>
              <a:t>des </a:t>
            </a:r>
            <a:r>
              <a:rPr lang="fr-FR" dirty="0"/>
              <a:t>structures dédiées à certains publics </a:t>
            </a:r>
            <a:r>
              <a:rPr lang="fr-FR" dirty="0" smtClean="0"/>
              <a:t>telles </a:t>
            </a:r>
            <a:r>
              <a:rPr lang="fr-FR" dirty="0" smtClean="0"/>
              <a:t>le </a:t>
            </a:r>
            <a:r>
              <a:rPr lang="fr-FR" dirty="0"/>
              <a:t>Cap </a:t>
            </a:r>
            <a:r>
              <a:rPr lang="fr-FR" dirty="0" smtClean="0"/>
              <a:t>Emploi. </a:t>
            </a:r>
            <a:endParaRPr lang="fr-FR" dirty="0"/>
          </a:p>
          <a:p>
            <a:pPr lvl="0"/>
            <a:endParaRPr lang="fr-FR" dirty="0" smtClean="0"/>
          </a:p>
          <a:p>
            <a:r>
              <a:rPr lang="fr-FR" b="1" dirty="0" smtClean="0"/>
              <a:t>Une pluralité d’acteurs d’où:</a:t>
            </a:r>
          </a:p>
          <a:p>
            <a:pPr marL="285750" indent="-285750">
              <a:buFontTx/>
              <a:buChar char="-"/>
            </a:pPr>
            <a:r>
              <a:rPr lang="fr-FR" dirty="0" smtClean="0"/>
              <a:t>La nécessité de renforcer la coordination entre les acteurs,</a:t>
            </a:r>
          </a:p>
          <a:p>
            <a:pPr marL="285750" indent="-285750">
              <a:buFontTx/>
              <a:buChar char="-"/>
            </a:pPr>
            <a:r>
              <a:rPr lang="fr-FR" dirty="0" smtClean="0"/>
              <a:t>Le rôle de pilote du conseil régional: information, orientation, politique de qualification dans le cadre du CPRDFOP , logique de construction de parcours, évaluations des actions définies en commun</a:t>
            </a:r>
            <a:r>
              <a:rPr lang="is-IS" smtClean="0"/>
              <a:t>…</a:t>
            </a:r>
            <a:endParaRPr lang="fr-FR" dirty="0"/>
          </a:p>
        </p:txBody>
      </p:sp>
    </p:spTree>
    <p:extLst>
      <p:ext uri="{BB962C8B-B14F-4D97-AF65-F5344CB8AC3E}">
        <p14:creationId xmlns:p14="http://schemas.microsoft.com/office/powerpoint/2010/main" val="173415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FB5AA11-615E-4068-9E2F-2CCD27DE8DF9}" type="slidenum">
              <a:rPr lang="fr-FR" smtClean="0"/>
              <a:t>4</a:t>
            </a:fld>
            <a:endParaRPr lang="fr-FR" dirty="0"/>
          </a:p>
        </p:txBody>
      </p:sp>
      <p:sp>
        <p:nvSpPr>
          <p:cNvPr id="4" name="ZoneTexte 3"/>
          <p:cNvSpPr txBox="1"/>
          <p:nvPr/>
        </p:nvSpPr>
        <p:spPr>
          <a:xfrm>
            <a:off x="367990" y="1918010"/>
            <a:ext cx="8631044" cy="5478423"/>
          </a:xfrm>
          <a:prstGeom prst="rect">
            <a:avLst/>
          </a:prstGeom>
          <a:noFill/>
        </p:spPr>
        <p:txBody>
          <a:bodyPr wrap="square" rtlCol="0">
            <a:spAutoFit/>
          </a:bodyPr>
          <a:lstStyle/>
          <a:p>
            <a:pPr lvl="0"/>
            <a:r>
              <a:rPr lang="fr-FR" b="1" dirty="0">
                <a:effectLst>
                  <a:outerShdw blurRad="50800" dist="38100" dir="2700000" algn="tl">
                    <a:srgbClr val="000000">
                      <a:alpha val="40000"/>
                    </a:srgbClr>
                  </a:outerShdw>
                </a:effectLst>
              </a:rPr>
              <a:t>3- </a:t>
            </a:r>
            <a:r>
              <a:rPr lang="fr-FR" b="1" dirty="0" smtClean="0">
                <a:effectLst>
                  <a:outerShdw blurRad="50800" dist="38100" dir="2700000" algn="tl">
                    <a:srgbClr val="000000">
                      <a:alpha val="40000"/>
                    </a:srgbClr>
                  </a:outerShdw>
                </a:effectLst>
              </a:rPr>
              <a:t>LES  PROBLEMATIQUES</a:t>
            </a:r>
            <a:r>
              <a:rPr lang="fr-FR" b="1" dirty="0"/>
              <a:t> : </a:t>
            </a:r>
            <a:endParaRPr lang="fr-FR" dirty="0"/>
          </a:p>
          <a:p>
            <a:endParaRPr lang="fr-FR" sz="800" b="1" dirty="0" smtClean="0"/>
          </a:p>
          <a:p>
            <a:pPr marL="285750" indent="-285750">
              <a:buFontTx/>
              <a:buChar char="-"/>
            </a:pPr>
            <a:r>
              <a:rPr lang="fr-FR" dirty="0" smtClean="0"/>
              <a:t>La </a:t>
            </a:r>
            <a:r>
              <a:rPr lang="fr-FR" dirty="0"/>
              <a:t>VAE existe depuis </a:t>
            </a:r>
            <a:r>
              <a:rPr lang="fr-FR" dirty="0" smtClean="0"/>
              <a:t>2002 et les </a:t>
            </a:r>
            <a:r>
              <a:rPr lang="fr-FR" dirty="0"/>
              <a:t>pouvoirs </a:t>
            </a:r>
            <a:r>
              <a:rPr lang="fr-FR" dirty="0" smtClean="0"/>
              <a:t>publics, </a:t>
            </a:r>
            <a:r>
              <a:rPr lang="fr-FR" dirty="0"/>
              <a:t>les financeurs, les services valideurs tant dans leurs procédures ou dans les jurys qu’ils organisent  ont </a:t>
            </a:r>
            <a:r>
              <a:rPr lang="fr-FR" b="1" dirty="0"/>
              <a:t>capitalisé des </a:t>
            </a:r>
            <a:r>
              <a:rPr lang="fr-FR" b="1" dirty="0" smtClean="0"/>
              <a:t>           « </a:t>
            </a:r>
            <a:r>
              <a:rPr lang="fr-FR" b="1" dirty="0"/>
              <a:t>bonnes pratiques » et  ont su développer leur expertise</a:t>
            </a:r>
            <a:r>
              <a:rPr lang="fr-FR" dirty="0"/>
              <a:t>. </a:t>
            </a:r>
            <a:r>
              <a:rPr lang="fr-FR" dirty="0" smtClean="0"/>
              <a:t>Pour </a:t>
            </a:r>
            <a:r>
              <a:rPr lang="fr-FR" dirty="0"/>
              <a:t>autant, le travail mené́ au sein de ces différentes institutions  ne relève pas d'une </a:t>
            </a:r>
            <a:r>
              <a:rPr lang="fr-FR" b="1" dirty="0"/>
              <a:t>méthodologie commune </a:t>
            </a:r>
            <a:r>
              <a:rPr lang="fr-FR" dirty="0"/>
              <a:t>qu’il suffirait de dérouler. </a:t>
            </a:r>
            <a:endParaRPr lang="fr-FR" dirty="0" smtClean="0"/>
          </a:p>
          <a:p>
            <a:endParaRPr lang="fr-FR" dirty="0"/>
          </a:p>
          <a:p>
            <a:pPr marL="285750" indent="-285750">
              <a:buFontTx/>
              <a:buChar char="-"/>
            </a:pPr>
            <a:r>
              <a:rPr lang="fr-FR" dirty="0" smtClean="0"/>
              <a:t>La </a:t>
            </a:r>
            <a:r>
              <a:rPr lang="fr-FR" b="1" dirty="0" smtClean="0"/>
              <a:t>création d’un </a:t>
            </a:r>
            <a:r>
              <a:rPr lang="fr-FR" b="1" dirty="0"/>
              <a:t>droit individuel ne garantit pas son </a:t>
            </a:r>
            <a:r>
              <a:rPr lang="fr-FR" b="1" dirty="0" smtClean="0"/>
              <a:t>utilisation</a:t>
            </a:r>
            <a:r>
              <a:rPr lang="fr-FR" dirty="0" smtClean="0"/>
              <a:t>, d’où la nécessité </a:t>
            </a:r>
            <a:r>
              <a:rPr lang="fr-FR" dirty="0" smtClean="0"/>
              <a:t>d’analyser </a:t>
            </a:r>
            <a:r>
              <a:rPr lang="fr-FR" dirty="0" smtClean="0"/>
              <a:t>la diversité́ </a:t>
            </a:r>
            <a:r>
              <a:rPr lang="fr-FR" dirty="0"/>
              <a:t>des ressources dont la personne dispose pour soutenir son projet de VAE : </a:t>
            </a:r>
            <a:endParaRPr lang="fr-FR" dirty="0" smtClean="0"/>
          </a:p>
          <a:p>
            <a:pPr marL="285750" indent="-285750">
              <a:buFont typeface="Arial" charset="0"/>
              <a:buChar char="•"/>
            </a:pPr>
            <a:r>
              <a:rPr lang="fr-FR" b="1" dirty="0" smtClean="0"/>
              <a:t>Les </a:t>
            </a:r>
            <a:r>
              <a:rPr lang="fr-FR" b="1" dirty="0"/>
              <a:t>ressources sociales </a:t>
            </a:r>
            <a:r>
              <a:rPr lang="fr-FR" dirty="0"/>
              <a:t>: soutien </a:t>
            </a:r>
            <a:r>
              <a:rPr lang="fr-FR" dirty="0" smtClean="0"/>
              <a:t>familial</a:t>
            </a:r>
            <a:r>
              <a:rPr lang="fr-FR" dirty="0"/>
              <a:t>, mobilisation d’un </a:t>
            </a:r>
            <a:r>
              <a:rPr lang="fr-FR" dirty="0" smtClean="0"/>
              <a:t>réseau </a:t>
            </a:r>
            <a:r>
              <a:rPr lang="fr-FR" dirty="0"/>
              <a:t>amical et/ ou </a:t>
            </a:r>
            <a:r>
              <a:rPr lang="fr-FR" dirty="0" smtClean="0"/>
              <a:t>professionnel</a:t>
            </a:r>
            <a:r>
              <a:rPr lang="is-IS" smtClean="0"/>
              <a:t>…</a:t>
            </a:r>
            <a:endParaRPr lang="fr-FR" dirty="0"/>
          </a:p>
          <a:p>
            <a:pPr marL="285750" indent="-285750">
              <a:buFont typeface="Arial" charset="0"/>
              <a:buChar char="•"/>
            </a:pPr>
            <a:r>
              <a:rPr lang="fr-FR" b="1" dirty="0" smtClean="0"/>
              <a:t>Les </a:t>
            </a:r>
            <a:r>
              <a:rPr lang="fr-FR" b="1" dirty="0"/>
              <a:t>ressources techniques </a:t>
            </a:r>
            <a:r>
              <a:rPr lang="fr-FR" dirty="0"/>
              <a:t>: </a:t>
            </a:r>
            <a:r>
              <a:rPr lang="fr-FR" dirty="0" smtClean="0"/>
              <a:t>équipement informatique, usage </a:t>
            </a:r>
            <a:r>
              <a:rPr lang="fr-FR" dirty="0"/>
              <a:t>des </a:t>
            </a:r>
            <a:r>
              <a:rPr lang="fr-FR" dirty="0" smtClean="0"/>
              <a:t>compétences </a:t>
            </a:r>
            <a:r>
              <a:rPr lang="fr-FR" dirty="0"/>
              <a:t>de </a:t>
            </a:r>
            <a:r>
              <a:rPr lang="fr-FR" dirty="0" smtClean="0"/>
              <a:t>base,  niveau </a:t>
            </a:r>
            <a:r>
              <a:rPr lang="fr-FR" dirty="0"/>
              <a:t>de formation initiale, mise en œuvre d’un </a:t>
            </a:r>
            <a:r>
              <a:rPr lang="fr-FR" dirty="0" smtClean="0"/>
              <a:t>accompagnement </a:t>
            </a:r>
            <a:r>
              <a:rPr lang="fr-FR" dirty="0"/>
              <a:t>à la VAE, facilité d’accès à </a:t>
            </a:r>
            <a:r>
              <a:rPr lang="fr-FR" dirty="0" smtClean="0"/>
              <a:t>l’expérience </a:t>
            </a:r>
            <a:r>
              <a:rPr lang="fr-FR" dirty="0"/>
              <a:t>ou à la formation post validation </a:t>
            </a:r>
            <a:r>
              <a:rPr lang="fr-FR" dirty="0" smtClean="0"/>
              <a:t>partielle</a:t>
            </a:r>
            <a:r>
              <a:rPr lang="is-IS" smtClean="0"/>
              <a:t>…</a:t>
            </a:r>
            <a:r>
              <a:rPr lang="fr-FR" dirty="0" smtClean="0"/>
              <a:t> </a:t>
            </a:r>
            <a:endParaRPr lang="fr-FR" dirty="0"/>
          </a:p>
          <a:p>
            <a:endParaRPr lang="fr-FR" dirty="0" smtClean="0"/>
          </a:p>
          <a:p>
            <a:endParaRPr lang="fr-FR" dirty="0"/>
          </a:p>
          <a:p>
            <a:endParaRPr lang="fr-FR" dirty="0"/>
          </a:p>
          <a:p>
            <a:endParaRPr lang="fr-FR" dirty="0"/>
          </a:p>
        </p:txBody>
      </p:sp>
    </p:spTree>
    <p:extLst>
      <p:ext uri="{BB962C8B-B14F-4D97-AF65-F5344CB8AC3E}">
        <p14:creationId xmlns:p14="http://schemas.microsoft.com/office/powerpoint/2010/main" val="114275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5AA11-615E-4068-9E2F-2CCD27DE8DF9}" type="slidenum">
              <a:rPr lang="fr-FR" smtClean="0"/>
              <a:t>5</a:t>
            </a:fld>
            <a:endParaRPr lang="fr-FR" dirty="0"/>
          </a:p>
        </p:txBody>
      </p:sp>
      <p:sp>
        <p:nvSpPr>
          <p:cNvPr id="7" name="ZoneTexte 6"/>
          <p:cNvSpPr txBox="1"/>
          <p:nvPr/>
        </p:nvSpPr>
        <p:spPr>
          <a:xfrm>
            <a:off x="674914" y="2474259"/>
            <a:ext cx="7840436" cy="3970318"/>
          </a:xfrm>
          <a:prstGeom prst="rect">
            <a:avLst/>
          </a:prstGeom>
          <a:noFill/>
        </p:spPr>
        <p:txBody>
          <a:bodyPr wrap="square" rtlCol="0">
            <a:spAutoFit/>
          </a:bodyPr>
          <a:lstStyle/>
          <a:p>
            <a:pPr marL="285750" indent="-285750">
              <a:buFont typeface="Arial" charset="0"/>
              <a:buChar char="•"/>
            </a:pPr>
            <a:r>
              <a:rPr lang="fr-FR" b="1" dirty="0" smtClean="0"/>
              <a:t>Les </a:t>
            </a:r>
            <a:r>
              <a:rPr lang="fr-FR" b="1" dirty="0"/>
              <a:t>ressources </a:t>
            </a:r>
            <a:r>
              <a:rPr lang="fr-FR" b="1" dirty="0" smtClean="0"/>
              <a:t>financières/institutionnelles </a:t>
            </a:r>
            <a:r>
              <a:rPr lang="fr-FR" dirty="0"/>
              <a:t>: congé de VAE</a:t>
            </a:r>
            <a:r>
              <a:rPr lang="fr-FR" dirty="0" smtClean="0"/>
              <a:t>, CPF, </a:t>
            </a:r>
            <a:r>
              <a:rPr lang="fr-FR" dirty="0"/>
              <a:t>financement de l’accompagnement, d’appuis </a:t>
            </a:r>
            <a:r>
              <a:rPr lang="fr-FR" dirty="0" smtClean="0"/>
              <a:t>individualisés </a:t>
            </a:r>
            <a:r>
              <a:rPr lang="fr-FR" dirty="0"/>
              <a:t>ou de la formation post </a:t>
            </a:r>
            <a:r>
              <a:rPr lang="fr-FR" dirty="0" smtClean="0"/>
              <a:t>validation partielle, expérimentations</a:t>
            </a:r>
            <a:r>
              <a:rPr lang="is-IS" smtClean="0"/>
              <a:t>…</a:t>
            </a:r>
            <a:r>
              <a:rPr lang="fr-FR" dirty="0" smtClean="0"/>
              <a:t> </a:t>
            </a:r>
            <a:endParaRPr lang="fr-FR" dirty="0"/>
          </a:p>
          <a:p>
            <a:endParaRPr lang="fr-FR" dirty="0" smtClean="0"/>
          </a:p>
          <a:p>
            <a:r>
              <a:rPr lang="fr-FR" i="1" dirty="0" smtClean="0"/>
              <a:t>La qualité́ </a:t>
            </a:r>
            <a:r>
              <a:rPr lang="fr-FR" i="1" dirty="0"/>
              <a:t>de l’ingénierie </a:t>
            </a:r>
            <a:r>
              <a:rPr lang="fr-FR" i="1" dirty="0" smtClean="0"/>
              <a:t>financière </a:t>
            </a:r>
            <a:r>
              <a:rPr lang="fr-FR" i="1" dirty="0"/>
              <a:t>est déterminante dans la réalisation et la mise en œuvre du projet</a:t>
            </a:r>
            <a:r>
              <a:rPr lang="fr-FR" dirty="0"/>
              <a:t>. </a:t>
            </a:r>
          </a:p>
          <a:p>
            <a:endParaRPr lang="fr-FR" b="1" dirty="0" smtClean="0"/>
          </a:p>
          <a:p>
            <a:endParaRPr lang="fr-FR" b="1" dirty="0"/>
          </a:p>
          <a:p>
            <a:r>
              <a:rPr lang="fr-FR" dirty="0" smtClean="0"/>
              <a:t>La VAE s’inscrit donc dans un </a:t>
            </a:r>
            <a:r>
              <a:rPr lang="fr-FR" b="1" dirty="0" smtClean="0"/>
              <a:t>processus complexe et long  </a:t>
            </a:r>
            <a:r>
              <a:rPr lang="fr-FR" dirty="0" smtClean="0"/>
              <a:t>qui nécessite:</a:t>
            </a:r>
          </a:p>
          <a:p>
            <a:pPr marL="285750" indent="-285750">
              <a:buFontTx/>
              <a:buChar char="-"/>
            </a:pPr>
            <a:r>
              <a:rPr lang="fr-FR" dirty="0"/>
              <a:t>D</a:t>
            </a:r>
            <a:r>
              <a:rPr lang="fr-FR" dirty="0" smtClean="0"/>
              <a:t>’inscrire ce processus VAE </a:t>
            </a:r>
            <a:r>
              <a:rPr lang="fr-FR" dirty="0"/>
              <a:t>dans une </a:t>
            </a:r>
            <a:r>
              <a:rPr lang="fr-FR" b="1" dirty="0" smtClean="0"/>
              <a:t>démarche qualité́,</a:t>
            </a:r>
          </a:p>
          <a:p>
            <a:pPr marL="285750" indent="-285750">
              <a:buFontTx/>
              <a:buChar char="-"/>
            </a:pPr>
            <a:r>
              <a:rPr lang="fr-FR" dirty="0" smtClean="0"/>
              <a:t>D’</a:t>
            </a:r>
            <a:r>
              <a:rPr lang="fr-FR" b="1" dirty="0" smtClean="0"/>
              <a:t>harmoniser nos pratiques </a:t>
            </a:r>
            <a:r>
              <a:rPr lang="fr-FR" dirty="0" smtClean="0"/>
              <a:t>et de renforcer </a:t>
            </a:r>
            <a:r>
              <a:rPr lang="fr-FR" b="1" dirty="0" smtClean="0"/>
              <a:t>la méthodologie de travail des acteurs. </a:t>
            </a:r>
          </a:p>
          <a:p>
            <a:r>
              <a:rPr lang="fr-FR" b="1" dirty="0" smtClean="0"/>
              <a:t> </a:t>
            </a:r>
            <a:endParaRPr lang="fr-FR" dirty="0"/>
          </a:p>
          <a:p>
            <a:endParaRPr lang="fr-FR" dirty="0"/>
          </a:p>
        </p:txBody>
      </p:sp>
    </p:spTree>
    <p:extLst>
      <p:ext uri="{BB962C8B-B14F-4D97-AF65-F5344CB8AC3E}">
        <p14:creationId xmlns:p14="http://schemas.microsoft.com/office/powerpoint/2010/main" val="105798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5AA11-615E-4068-9E2F-2CCD27DE8DF9}" type="slidenum">
              <a:rPr lang="fr-FR" smtClean="0"/>
              <a:t>6</a:t>
            </a:fld>
            <a:endParaRPr lang="fr-FR" dirty="0"/>
          </a:p>
        </p:txBody>
      </p:sp>
      <p:sp>
        <p:nvSpPr>
          <p:cNvPr id="7" name="ZoneTexte 6"/>
          <p:cNvSpPr txBox="1"/>
          <p:nvPr/>
        </p:nvSpPr>
        <p:spPr>
          <a:xfrm>
            <a:off x="674914" y="2180345"/>
            <a:ext cx="7840436" cy="3139321"/>
          </a:xfrm>
          <a:prstGeom prst="rect">
            <a:avLst/>
          </a:prstGeom>
          <a:noFill/>
        </p:spPr>
        <p:txBody>
          <a:bodyPr wrap="square" rtlCol="0">
            <a:spAutoFit/>
          </a:bodyPr>
          <a:lstStyle/>
          <a:p>
            <a:r>
              <a:rPr lang="fr-FR" b="1" cap="all" dirty="0" smtClean="0"/>
              <a:t>4- LA Démarche qualité dans la vae</a:t>
            </a:r>
            <a:endParaRPr lang="fr-FR" cap="all" dirty="0"/>
          </a:p>
          <a:p>
            <a:pPr marL="285750" indent="-285750" algn="just">
              <a:buFont typeface="Arial" charset="0"/>
              <a:buChar char="•"/>
            </a:pPr>
            <a:r>
              <a:rPr lang="fr-FR" dirty="0" smtClean="0"/>
              <a:t>Diffusion de l’information au grand public et supports de communication actualisés</a:t>
            </a:r>
          </a:p>
          <a:p>
            <a:pPr marL="285750" indent="-285750" algn="just">
              <a:buFont typeface="Arial" charset="0"/>
              <a:buChar char="•"/>
            </a:pPr>
            <a:r>
              <a:rPr lang="fr-FR" dirty="0" smtClean="0"/>
              <a:t>Structuration des étapes et  des activités </a:t>
            </a:r>
            <a:r>
              <a:rPr lang="fr-FR" dirty="0"/>
              <a:t>constitutives </a:t>
            </a:r>
            <a:r>
              <a:rPr lang="fr-FR" dirty="0" smtClean="0"/>
              <a:t>du parcours VAE</a:t>
            </a:r>
          </a:p>
          <a:p>
            <a:pPr marL="285750" indent="-285750" algn="just">
              <a:buFont typeface="Arial" charset="0"/>
              <a:buChar char="•"/>
            </a:pPr>
            <a:r>
              <a:rPr lang="fr-FR" dirty="0" smtClean="0"/>
              <a:t>Amélioration de  </a:t>
            </a:r>
            <a:r>
              <a:rPr lang="fr-FR" dirty="0"/>
              <a:t>la </a:t>
            </a:r>
            <a:r>
              <a:rPr lang="fr-FR" dirty="0" smtClean="0"/>
              <a:t>qualité́ </a:t>
            </a:r>
            <a:r>
              <a:rPr lang="fr-FR" dirty="0"/>
              <a:t>de l’accompagnement </a:t>
            </a:r>
          </a:p>
          <a:p>
            <a:pPr marL="285750" indent="-285750" algn="just">
              <a:buFont typeface="Arial" charset="0"/>
              <a:buChar char="•"/>
            </a:pPr>
            <a:r>
              <a:rPr lang="fr-FR" dirty="0" smtClean="0"/>
              <a:t>Renforcement de  </a:t>
            </a:r>
            <a:r>
              <a:rPr lang="fr-FR" dirty="0"/>
              <a:t>l’ingénierie des dossiers de VAE </a:t>
            </a:r>
          </a:p>
          <a:p>
            <a:pPr marL="285750" indent="-285750" algn="just">
              <a:buFont typeface="Arial" charset="0"/>
              <a:buChar char="•"/>
            </a:pPr>
            <a:r>
              <a:rPr lang="fr-FR" dirty="0" smtClean="0"/>
              <a:t>Amélioration de  </a:t>
            </a:r>
            <a:r>
              <a:rPr lang="fr-FR" dirty="0"/>
              <a:t>la tenue et </a:t>
            </a:r>
            <a:r>
              <a:rPr lang="fr-FR" dirty="0" smtClean="0"/>
              <a:t>du </a:t>
            </a:r>
            <a:r>
              <a:rPr lang="fr-FR" dirty="0"/>
              <a:t>travail des </a:t>
            </a:r>
            <a:r>
              <a:rPr lang="fr-FR" dirty="0" smtClean="0"/>
              <a:t>jurys</a:t>
            </a:r>
          </a:p>
          <a:p>
            <a:pPr marL="285750" indent="-285750" algn="just">
              <a:buFont typeface="Arial" charset="0"/>
              <a:buChar char="•"/>
            </a:pPr>
            <a:r>
              <a:rPr lang="fr-FR" dirty="0" smtClean="0"/>
              <a:t>Renforcement de la </a:t>
            </a:r>
            <a:r>
              <a:rPr lang="fr-FR" dirty="0"/>
              <a:t>qualité́ de l’ingénierie financière </a:t>
            </a:r>
          </a:p>
          <a:p>
            <a:pPr marL="285750" indent="-285750" algn="just">
              <a:buFont typeface="Arial" charset="0"/>
              <a:buChar char="•"/>
            </a:pPr>
            <a:r>
              <a:rPr lang="fr-FR" dirty="0" smtClean="0"/>
              <a:t>Professionnalisation des acteurs  </a:t>
            </a:r>
          </a:p>
          <a:p>
            <a:pPr marL="285750" indent="-285750" algn="just">
              <a:buFont typeface="Arial" charset="0"/>
              <a:buChar char="•"/>
            </a:pPr>
            <a:r>
              <a:rPr lang="fr-FR" dirty="0" smtClean="0"/>
              <a:t>Evaluations régulière des dispositifs</a:t>
            </a:r>
          </a:p>
          <a:p>
            <a:endParaRPr lang="fr-FR" b="1" dirty="0" smtClean="0"/>
          </a:p>
        </p:txBody>
      </p:sp>
    </p:spTree>
    <p:extLst>
      <p:ext uri="{BB962C8B-B14F-4D97-AF65-F5344CB8AC3E}">
        <p14:creationId xmlns:p14="http://schemas.microsoft.com/office/powerpoint/2010/main" val="95705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5AA11-615E-4068-9E2F-2CCD27DE8DF9}" type="slidenum">
              <a:rPr lang="fr-FR" smtClean="0"/>
              <a:t>7</a:t>
            </a:fld>
            <a:endParaRPr lang="fr-FR" dirty="0"/>
          </a:p>
        </p:txBody>
      </p:sp>
      <p:sp>
        <p:nvSpPr>
          <p:cNvPr id="7" name="ZoneTexte 6"/>
          <p:cNvSpPr txBox="1"/>
          <p:nvPr/>
        </p:nvSpPr>
        <p:spPr>
          <a:xfrm>
            <a:off x="674914" y="2180345"/>
            <a:ext cx="7840436" cy="3970318"/>
          </a:xfrm>
          <a:prstGeom prst="rect">
            <a:avLst/>
          </a:prstGeom>
          <a:noFill/>
        </p:spPr>
        <p:txBody>
          <a:bodyPr wrap="square" rtlCol="0">
            <a:spAutoFit/>
          </a:bodyPr>
          <a:lstStyle/>
          <a:p>
            <a:endParaRPr lang="fr-FR" b="1" dirty="0" smtClean="0"/>
          </a:p>
          <a:p>
            <a:pPr algn="just"/>
            <a:r>
              <a:rPr lang="fr-FR" b="1" cap="all" dirty="0"/>
              <a:t>5</a:t>
            </a:r>
            <a:r>
              <a:rPr lang="fr-FR" b="1" cap="all" dirty="0" smtClean="0"/>
              <a:t>-Harmoniser Les pratiques et définir une Méthodologie de travail</a:t>
            </a:r>
            <a:endParaRPr lang="fr-FR" cap="all" dirty="0" smtClean="0"/>
          </a:p>
          <a:p>
            <a:pPr marL="285750" indent="-285750" algn="just">
              <a:buFont typeface="Arial" charset="0"/>
              <a:buChar char="•"/>
            </a:pPr>
            <a:r>
              <a:rPr lang="fr-FR" dirty="0"/>
              <a:t>I</a:t>
            </a:r>
            <a:r>
              <a:rPr lang="fr-FR" dirty="0" smtClean="0"/>
              <a:t>dentifier </a:t>
            </a:r>
            <a:r>
              <a:rPr lang="fr-FR" dirty="0"/>
              <a:t>des indicateurs communs de </a:t>
            </a:r>
            <a:r>
              <a:rPr lang="fr-FR" dirty="0" smtClean="0"/>
              <a:t>résultats</a:t>
            </a:r>
            <a:endParaRPr lang="fr-FR" dirty="0"/>
          </a:p>
          <a:p>
            <a:pPr marL="285750" indent="-285750" algn="just">
              <a:buFont typeface="Arial" charset="0"/>
              <a:buChar char="•"/>
            </a:pPr>
            <a:r>
              <a:rPr lang="fr-FR" dirty="0"/>
              <a:t>S</a:t>
            </a:r>
            <a:r>
              <a:rPr lang="fr-FR" dirty="0" smtClean="0"/>
              <a:t>’accorder </a:t>
            </a:r>
            <a:r>
              <a:rPr lang="fr-FR" dirty="0"/>
              <a:t>sur des </a:t>
            </a:r>
            <a:r>
              <a:rPr lang="fr-FR" dirty="0" smtClean="0"/>
              <a:t>références </a:t>
            </a:r>
            <a:r>
              <a:rPr lang="fr-FR" dirty="0" smtClean="0"/>
              <a:t>partagées,</a:t>
            </a:r>
            <a:endParaRPr lang="fr-FR" dirty="0" smtClean="0"/>
          </a:p>
          <a:p>
            <a:pPr marL="285750" indent="-285750" algn="just">
              <a:buFont typeface="Arial" charset="0"/>
              <a:buChar char="•"/>
            </a:pPr>
            <a:r>
              <a:rPr lang="fr-FR" dirty="0" smtClean="0"/>
              <a:t>Faire évoluer </a:t>
            </a:r>
            <a:r>
              <a:rPr lang="fr-FR" dirty="0"/>
              <a:t>les services afin de mieux </a:t>
            </a:r>
            <a:r>
              <a:rPr lang="fr-FR" dirty="0" smtClean="0"/>
              <a:t>répondre </a:t>
            </a:r>
            <a:r>
              <a:rPr lang="fr-FR" dirty="0"/>
              <a:t>aux </a:t>
            </a:r>
            <a:r>
              <a:rPr lang="fr-FR" dirty="0" smtClean="0"/>
              <a:t>besoins spécifiques  </a:t>
            </a:r>
            <a:r>
              <a:rPr lang="fr-FR" dirty="0"/>
              <a:t>des personnes </a:t>
            </a:r>
            <a:r>
              <a:rPr lang="fr-FR" dirty="0" smtClean="0"/>
              <a:t>(ex: définition </a:t>
            </a:r>
            <a:r>
              <a:rPr lang="fr-FR" dirty="0"/>
              <a:t>d’un </a:t>
            </a:r>
            <a:r>
              <a:rPr lang="fr-FR" dirty="0" smtClean="0"/>
              <a:t>accompagnement  renforcé</a:t>
            </a:r>
            <a:r>
              <a:rPr lang="fr-FR" dirty="0" smtClean="0"/>
              <a:t>), </a:t>
            </a:r>
            <a:endParaRPr lang="fr-FR" dirty="0"/>
          </a:p>
          <a:p>
            <a:pPr marL="285750" indent="-285750" algn="just">
              <a:buFont typeface="Arial" charset="0"/>
              <a:buChar char="•"/>
            </a:pPr>
            <a:r>
              <a:rPr lang="fr-FR" dirty="0" smtClean="0"/>
              <a:t>Permettre </a:t>
            </a:r>
            <a:r>
              <a:rPr lang="fr-FR" dirty="0"/>
              <a:t>l’acquisition </a:t>
            </a:r>
            <a:r>
              <a:rPr lang="fr-FR" dirty="0" smtClean="0"/>
              <a:t>de </a:t>
            </a:r>
            <a:r>
              <a:rPr lang="fr-FR" dirty="0" smtClean="0"/>
              <a:t>connaissances</a:t>
            </a:r>
            <a:r>
              <a:rPr lang="fr-FR" dirty="0"/>
              <a:t>, </a:t>
            </a:r>
            <a:r>
              <a:rPr lang="fr-FR" dirty="0" smtClean="0"/>
              <a:t>de </a:t>
            </a:r>
            <a:r>
              <a:rPr lang="fr-FR" dirty="0" smtClean="0"/>
              <a:t>méthodologies, </a:t>
            </a:r>
            <a:r>
              <a:rPr lang="fr-FR" dirty="0" smtClean="0"/>
              <a:t>de </a:t>
            </a:r>
            <a:r>
              <a:rPr lang="fr-FR" dirty="0" smtClean="0"/>
              <a:t>compétences et </a:t>
            </a:r>
            <a:r>
              <a:rPr lang="fr-FR" dirty="0"/>
              <a:t>la construction d’outils et </a:t>
            </a:r>
            <a:r>
              <a:rPr lang="fr-FR" dirty="0" smtClean="0"/>
              <a:t>de supports nécessaires </a:t>
            </a:r>
            <a:r>
              <a:rPr lang="fr-FR" dirty="0"/>
              <a:t>à la prise et la tenue de la fonction (conseiller VAE, </a:t>
            </a:r>
            <a:r>
              <a:rPr lang="fr-FR" dirty="0" smtClean="0"/>
              <a:t>accompagnateur </a:t>
            </a:r>
            <a:r>
              <a:rPr lang="fr-FR" dirty="0"/>
              <a:t>de projet </a:t>
            </a:r>
            <a:r>
              <a:rPr lang="fr-FR" dirty="0" smtClean="0"/>
              <a:t>VAE, jury VAE</a:t>
            </a:r>
            <a:r>
              <a:rPr lang="fr-FR" dirty="0" smtClean="0"/>
              <a:t>...), </a:t>
            </a:r>
            <a:endParaRPr lang="fr-FR" dirty="0" smtClean="0"/>
          </a:p>
          <a:p>
            <a:pPr marL="285750" indent="-285750" algn="just">
              <a:buFont typeface="Arial" charset="0"/>
              <a:buChar char="•"/>
            </a:pPr>
            <a:r>
              <a:rPr lang="fr-FR" dirty="0" smtClean="0"/>
              <a:t>Construire </a:t>
            </a:r>
            <a:r>
              <a:rPr lang="fr-FR" dirty="0"/>
              <a:t>une </a:t>
            </a:r>
            <a:r>
              <a:rPr lang="fr-FR" dirty="0" smtClean="0"/>
              <a:t>identité́ professionnelle </a:t>
            </a:r>
            <a:r>
              <a:rPr lang="fr-FR" dirty="0"/>
              <a:t>commune à un </a:t>
            </a:r>
            <a:r>
              <a:rPr lang="fr-FR" dirty="0" smtClean="0"/>
              <a:t>réseau. </a:t>
            </a:r>
            <a:endParaRPr lang="fr-FR" dirty="0" smtClean="0"/>
          </a:p>
          <a:p>
            <a:pPr marL="285750" indent="-285750" algn="just">
              <a:buFont typeface="Arial" charset="0"/>
              <a:buChar char="•"/>
            </a:pPr>
            <a:endParaRPr lang="fr-FR" b="1" dirty="0" smtClean="0"/>
          </a:p>
          <a:p>
            <a:pPr marL="285750" indent="-285750" algn="just">
              <a:buFont typeface="Arial" charset="0"/>
              <a:buChar char="•"/>
            </a:pPr>
            <a:r>
              <a:rPr lang="fr-FR" b="1" dirty="0" smtClean="0"/>
              <a:t>Lancement du COPIL VAE </a:t>
            </a:r>
            <a:r>
              <a:rPr lang="fr-FR" dirty="0" smtClean="0"/>
              <a:t>pour  permettre la </a:t>
            </a:r>
            <a:r>
              <a:rPr lang="fr-FR" dirty="0"/>
              <a:t>construction d’un regard global sur le dispositif et </a:t>
            </a:r>
            <a:r>
              <a:rPr lang="fr-FR" dirty="0" smtClean="0"/>
              <a:t>impulser </a:t>
            </a:r>
            <a:r>
              <a:rPr lang="fr-FR" dirty="0"/>
              <a:t>la mise en œuvre de projets </a:t>
            </a:r>
            <a:r>
              <a:rPr lang="fr-FR" dirty="0" smtClean="0"/>
              <a:t>ciblés, répondant </a:t>
            </a:r>
            <a:r>
              <a:rPr lang="fr-FR" dirty="0"/>
              <a:t>aux besoins </a:t>
            </a:r>
            <a:r>
              <a:rPr lang="fr-FR" dirty="0" smtClean="0"/>
              <a:t>du territoire (</a:t>
            </a:r>
            <a:r>
              <a:rPr lang="fr-FR" dirty="0" err="1" smtClean="0"/>
              <a:t>cf</a:t>
            </a:r>
            <a:r>
              <a:rPr lang="fr-FR" smtClean="0"/>
              <a:t>: proposition </a:t>
            </a:r>
            <a:r>
              <a:rPr lang="fr-FR" smtClean="0"/>
              <a:t>de cahier des charges).</a:t>
            </a:r>
            <a:endParaRPr lang="fr-FR"/>
          </a:p>
        </p:txBody>
      </p:sp>
    </p:spTree>
    <p:extLst>
      <p:ext uri="{BB962C8B-B14F-4D97-AF65-F5344CB8AC3E}">
        <p14:creationId xmlns:p14="http://schemas.microsoft.com/office/powerpoint/2010/main" val="896265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5AA11-615E-4068-9E2F-2CCD27DE8DF9}" type="slidenum">
              <a:rPr lang="fr-FR" smtClean="0"/>
              <a:t>8</a:t>
            </a:fld>
            <a:endParaRPr lang="fr-FR"/>
          </a:p>
        </p:txBody>
      </p:sp>
      <p:sp>
        <p:nvSpPr>
          <p:cNvPr id="7" name="ZoneTexte 6"/>
          <p:cNvSpPr txBox="1"/>
          <p:nvPr/>
        </p:nvSpPr>
        <p:spPr>
          <a:xfrm>
            <a:off x="674914" y="2180345"/>
            <a:ext cx="7840436" cy="4524315"/>
          </a:xfrm>
          <a:prstGeom prst="rect">
            <a:avLst/>
          </a:prstGeom>
          <a:noFill/>
        </p:spPr>
        <p:txBody>
          <a:bodyPr wrap="square" rtlCol="0">
            <a:spAutoFit/>
          </a:bodyPr>
          <a:lstStyle/>
          <a:p>
            <a:r>
              <a:rPr lang="fr-FR" b="1" smtClean="0"/>
              <a:t>Les compétences de la région en matière </a:t>
            </a:r>
            <a:r>
              <a:rPr lang="fr-FR" b="1"/>
              <a:t>de </a:t>
            </a:r>
            <a:r>
              <a:rPr lang="fr-FR" b="1" smtClean="0"/>
              <a:t> VAE:</a:t>
            </a:r>
          </a:p>
          <a:p>
            <a:pPr marL="285750" indent="-285750" algn="just">
              <a:buFont typeface="Arial" charset="0"/>
              <a:buChar char="•"/>
            </a:pPr>
            <a:r>
              <a:rPr lang="fr-FR" smtClean="0"/>
              <a:t>Pour répondre à la demande d’information sur la VAE, la Région Guadeloupe finance un réseau de </a:t>
            </a:r>
            <a:r>
              <a:rPr lang="fr-FR" b="1" smtClean="0"/>
              <a:t>Points Information </a:t>
            </a:r>
            <a:r>
              <a:rPr lang="fr-FR" b="1" smtClean="0"/>
              <a:t>Conseil (PIC VAE) </a:t>
            </a:r>
            <a:r>
              <a:rPr lang="fr-FR" smtClean="0"/>
              <a:t>chargés d’accueillir et de conseiller gratuitement les candidats à la VAE</a:t>
            </a:r>
            <a:r>
              <a:rPr lang="fr-FR" i="1" smtClean="0"/>
              <a:t>: </a:t>
            </a:r>
            <a:r>
              <a:rPr lang="fr-FR" smtClean="0"/>
              <a:t>CITE DES METIERS, CIBC, MISSION LOCALE, FONGECIF, OPCALIA, CONSTRUCTYS, AGEFOS PME,</a:t>
            </a:r>
          </a:p>
          <a:p>
            <a:pPr marL="285750" indent="-285750" algn="just">
              <a:buFont typeface="Arial" charset="0"/>
              <a:buChar char="•"/>
            </a:pPr>
            <a:r>
              <a:rPr lang="fr-FR" smtClean="0"/>
              <a:t>Pour répondre aux  demandes individuelles: </a:t>
            </a:r>
            <a:r>
              <a:rPr lang="fr-FR" b="1" smtClean="0"/>
              <a:t>Chèque régional « parcours VAE »</a:t>
            </a:r>
            <a:r>
              <a:rPr lang="fr-FR" smtClean="0"/>
              <a:t>. </a:t>
            </a:r>
            <a:endParaRPr lang="fr-FR"/>
          </a:p>
          <a:p>
            <a:r>
              <a:rPr lang="fr-FR" smtClean="0"/>
              <a:t> </a:t>
            </a:r>
            <a:endParaRPr lang="fr-FR"/>
          </a:p>
          <a:p>
            <a:pPr algn="just"/>
            <a:r>
              <a:rPr lang="fr-FR" b="1">
                <a:ea typeface="Garamond" charset="0"/>
                <a:cs typeface="Garamond" charset="0"/>
              </a:rPr>
              <a:t>Projet régional </a:t>
            </a:r>
            <a:r>
              <a:rPr lang="fr-FR" b="1" smtClean="0">
                <a:ea typeface="Garamond" charset="0"/>
                <a:cs typeface="Garamond" charset="0"/>
              </a:rPr>
              <a:t>PIC VAE </a:t>
            </a:r>
            <a:r>
              <a:rPr lang="fr-FR" b="1">
                <a:ea typeface="Garamond" charset="0"/>
                <a:cs typeface="Garamond" charset="0"/>
              </a:rPr>
              <a:t>(appel d’offre régional) :</a:t>
            </a:r>
          </a:p>
          <a:p>
            <a:pPr marL="285750" indent="-285750" algn="just">
              <a:buFont typeface="Arial" charset="0"/>
              <a:buChar char="•"/>
            </a:pPr>
            <a:r>
              <a:rPr lang="fr-FR">
                <a:ea typeface="Garamond" charset="0"/>
                <a:cs typeface="Garamond" charset="0"/>
              </a:rPr>
              <a:t>Créer </a:t>
            </a:r>
            <a:r>
              <a:rPr lang="fr-FR" smtClean="0">
                <a:ea typeface="Garamond" charset="0"/>
                <a:cs typeface="Garamond" charset="0"/>
              </a:rPr>
              <a:t>un nouveau  </a:t>
            </a:r>
            <a:r>
              <a:rPr lang="fr-FR">
                <a:ea typeface="Garamond" charset="0"/>
                <a:cs typeface="Garamond" charset="0"/>
              </a:rPr>
              <a:t>réseau d’opérateurs régionaux de </a:t>
            </a:r>
            <a:r>
              <a:rPr lang="fr-FR" smtClean="0">
                <a:ea typeface="Garamond" charset="0"/>
                <a:cs typeface="Garamond" charset="0"/>
              </a:rPr>
              <a:t>PIC VAE, </a:t>
            </a:r>
          </a:p>
          <a:p>
            <a:pPr marL="285750" indent="-285750" algn="just">
              <a:buFont typeface="Arial" charset="0"/>
              <a:buChar char="•"/>
            </a:pPr>
            <a:r>
              <a:rPr lang="fr-FR" smtClean="0">
                <a:ea typeface="Garamond" charset="0"/>
                <a:cs typeface="Garamond" charset="0"/>
              </a:rPr>
              <a:t>Déployer </a:t>
            </a:r>
            <a:r>
              <a:rPr lang="fr-FR">
                <a:ea typeface="Garamond" charset="0"/>
                <a:cs typeface="Garamond" charset="0"/>
              </a:rPr>
              <a:t>un réseau homogène sur l’ensemble du </a:t>
            </a:r>
            <a:r>
              <a:rPr lang="fr-FR" smtClean="0">
                <a:ea typeface="Garamond" charset="0"/>
                <a:cs typeface="Garamond" charset="0"/>
              </a:rPr>
              <a:t>territoire,</a:t>
            </a:r>
          </a:p>
          <a:p>
            <a:pPr marL="285750" indent="-285750" algn="just">
              <a:buFont typeface="Arial" charset="0"/>
              <a:buChar char="•"/>
            </a:pPr>
            <a:r>
              <a:rPr lang="fr-FR" smtClean="0">
                <a:ea typeface="Garamond" charset="0"/>
                <a:cs typeface="Garamond" charset="0"/>
              </a:rPr>
              <a:t>Réseau </a:t>
            </a:r>
            <a:r>
              <a:rPr lang="fr-FR">
                <a:ea typeface="Garamond" charset="0"/>
                <a:cs typeface="Garamond" charset="0"/>
              </a:rPr>
              <a:t>régional </a:t>
            </a:r>
            <a:r>
              <a:rPr lang="fr-FR" smtClean="0">
                <a:ea typeface="Garamond" charset="0"/>
                <a:cs typeface="Garamond" charset="0"/>
              </a:rPr>
              <a:t>PIC VAE  </a:t>
            </a:r>
            <a:r>
              <a:rPr lang="fr-FR">
                <a:ea typeface="Garamond" charset="0"/>
                <a:cs typeface="Garamond" charset="0"/>
              </a:rPr>
              <a:t>animé par Guadeloupe </a:t>
            </a:r>
            <a:r>
              <a:rPr lang="fr-FR" smtClean="0">
                <a:ea typeface="Garamond" charset="0"/>
                <a:cs typeface="Garamond" charset="0"/>
              </a:rPr>
              <a:t>Formation (ressources outils</a:t>
            </a:r>
            <a:r>
              <a:rPr lang="is-IS" smtClean="0">
                <a:ea typeface="Garamond" charset="0"/>
                <a:cs typeface="Garamond" charset="0"/>
              </a:rPr>
              <a:t>…</a:t>
            </a:r>
            <a:r>
              <a:rPr lang="fr-FR" smtClean="0">
                <a:ea typeface="Garamond" charset="0"/>
                <a:cs typeface="Garamond" charset="0"/>
              </a:rPr>
              <a:t>), </a:t>
            </a:r>
          </a:p>
          <a:p>
            <a:pPr marL="285750" indent="-285750" algn="just">
              <a:buFont typeface="Arial" charset="0"/>
              <a:buChar char="•"/>
            </a:pPr>
            <a:r>
              <a:rPr lang="fr-FR" smtClean="0">
                <a:ea typeface="Garamond" charset="0"/>
                <a:cs typeface="Garamond" charset="0"/>
              </a:rPr>
              <a:t>Réaliser </a:t>
            </a:r>
            <a:r>
              <a:rPr lang="fr-FR">
                <a:ea typeface="Garamond" charset="0"/>
                <a:cs typeface="Garamond" charset="0"/>
              </a:rPr>
              <a:t>un suivi de la mise en œuvre territorialisée du </a:t>
            </a:r>
            <a:r>
              <a:rPr lang="fr-FR" smtClean="0">
                <a:ea typeface="Garamond" charset="0"/>
                <a:cs typeface="Garamond" charset="0"/>
              </a:rPr>
              <a:t>réseau , </a:t>
            </a:r>
            <a:r>
              <a:rPr lang="fr-FR">
                <a:ea typeface="Garamond" charset="0"/>
                <a:cs typeface="Garamond" charset="0"/>
              </a:rPr>
              <a:t>dont les éléments seront communiqués au CREFOP.</a:t>
            </a:r>
          </a:p>
          <a:p>
            <a:endParaRPr lang="fr-FR" smtClean="0"/>
          </a:p>
        </p:txBody>
      </p:sp>
    </p:spTree>
    <p:extLst>
      <p:ext uri="{BB962C8B-B14F-4D97-AF65-F5344CB8AC3E}">
        <p14:creationId xmlns:p14="http://schemas.microsoft.com/office/powerpoint/2010/main" val="11505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5AA11-615E-4068-9E2F-2CCD27DE8DF9}" type="slidenum">
              <a:rPr lang="fr-FR" smtClean="0"/>
              <a:t>9</a:t>
            </a:fld>
            <a:endParaRPr lang="fr-FR"/>
          </a:p>
        </p:txBody>
      </p:sp>
      <p:sp>
        <p:nvSpPr>
          <p:cNvPr id="7" name="ZoneTexte 6"/>
          <p:cNvSpPr txBox="1"/>
          <p:nvPr/>
        </p:nvSpPr>
        <p:spPr>
          <a:xfrm>
            <a:off x="674914" y="2180345"/>
            <a:ext cx="7840436" cy="4524315"/>
          </a:xfrm>
          <a:prstGeom prst="rect">
            <a:avLst/>
          </a:prstGeom>
          <a:noFill/>
        </p:spPr>
        <p:txBody>
          <a:bodyPr wrap="square" rtlCol="0">
            <a:spAutoFit/>
          </a:bodyPr>
          <a:lstStyle/>
          <a:p>
            <a:r>
              <a:rPr lang="fr-FR" b="1" dirty="0" smtClean="0"/>
              <a:t>Contribution des acteurs VAE aux objectifs du CPRDFOP</a:t>
            </a:r>
          </a:p>
          <a:p>
            <a:r>
              <a:rPr lang="fr-FR" dirty="0"/>
              <a:t>Avec la loi du 5 mars 2014, </a:t>
            </a:r>
            <a:r>
              <a:rPr lang="fr-FR" dirty="0" smtClean="0"/>
              <a:t>la région a </a:t>
            </a:r>
            <a:r>
              <a:rPr lang="fr-FR" dirty="0"/>
              <a:t>reçu pour compétence de mettre en place une stratégie régionale de développement de la formation et de l’orientation professionnelles qui prendra la forme d’un "contrat de plan régional de développement des formations et de l’orientation professionnelles : CPRDFOP". </a:t>
            </a:r>
            <a:endParaRPr lang="fr-FR" dirty="0" smtClean="0"/>
          </a:p>
          <a:p>
            <a:r>
              <a:rPr lang="fr-FR" dirty="0" smtClean="0"/>
              <a:t>Il sera </a:t>
            </a:r>
            <a:r>
              <a:rPr lang="fr-FR" dirty="0"/>
              <a:t>élaboré au sein du Comité régional de l’emploi, de la formation et de l’orientation professionnelles (CREFOP) et couvrira la période 2016-2021.</a:t>
            </a:r>
          </a:p>
          <a:p>
            <a:r>
              <a:rPr lang="sk-SK" dirty="0"/>
              <a:t> </a:t>
            </a:r>
          </a:p>
          <a:p>
            <a:r>
              <a:rPr lang="sk-SK" b="1" dirty="0" err="1"/>
              <a:t>L’objet</a:t>
            </a:r>
            <a:r>
              <a:rPr lang="sk-SK" b="1" dirty="0"/>
              <a:t> </a:t>
            </a:r>
            <a:r>
              <a:rPr lang="sk-SK" b="1" dirty="0" err="1"/>
              <a:t>du</a:t>
            </a:r>
            <a:r>
              <a:rPr lang="sk-SK" b="1" dirty="0"/>
              <a:t> CPRDFOP </a:t>
            </a:r>
            <a:r>
              <a:rPr lang="sk-SK" dirty="0" err="1"/>
              <a:t>est</a:t>
            </a:r>
            <a:r>
              <a:rPr lang="sk-SK" dirty="0"/>
              <a:t> l’analyse des </a:t>
            </a:r>
            <a:r>
              <a:rPr lang="sk-SK" dirty="0" err="1"/>
              <a:t>besoins</a:t>
            </a:r>
            <a:r>
              <a:rPr lang="sk-SK" dirty="0"/>
              <a:t> </a:t>
            </a:r>
            <a:r>
              <a:rPr lang="sk-SK" dirty="0" err="1"/>
              <a:t>du</a:t>
            </a:r>
            <a:r>
              <a:rPr lang="sk-SK" dirty="0"/>
              <a:t> </a:t>
            </a:r>
            <a:r>
              <a:rPr lang="sk-SK" dirty="0" err="1"/>
              <a:t>territoire</a:t>
            </a:r>
            <a:r>
              <a:rPr lang="sk-SK" dirty="0"/>
              <a:t> </a:t>
            </a:r>
            <a:r>
              <a:rPr lang="sk-SK" dirty="0" err="1" smtClean="0"/>
              <a:t>en</a:t>
            </a:r>
            <a:r>
              <a:rPr lang="sk-SK" dirty="0" smtClean="0"/>
              <a:t> </a:t>
            </a:r>
            <a:r>
              <a:rPr lang="sk-SK" dirty="0" err="1"/>
              <a:t>matière</a:t>
            </a:r>
            <a:r>
              <a:rPr lang="sk-SK" dirty="0"/>
              <a:t> </a:t>
            </a:r>
            <a:r>
              <a:rPr lang="sk-SK" dirty="0" err="1"/>
              <a:t>d’emplois</a:t>
            </a:r>
            <a:r>
              <a:rPr lang="sk-SK" dirty="0"/>
              <a:t>, de </a:t>
            </a:r>
            <a:r>
              <a:rPr lang="sk-SK" dirty="0" err="1"/>
              <a:t>compétences</a:t>
            </a:r>
            <a:r>
              <a:rPr lang="sk-SK" dirty="0"/>
              <a:t> et de qualifications et la </a:t>
            </a:r>
            <a:r>
              <a:rPr lang="sk-SK" dirty="0" err="1"/>
              <a:t>programmation</a:t>
            </a:r>
            <a:r>
              <a:rPr lang="sk-SK" dirty="0"/>
              <a:t> des </a:t>
            </a:r>
            <a:r>
              <a:rPr lang="sk-SK" dirty="0" err="1"/>
              <a:t>actions</a:t>
            </a:r>
            <a:r>
              <a:rPr lang="sk-SK" dirty="0"/>
              <a:t> de </a:t>
            </a:r>
            <a:r>
              <a:rPr lang="sk-SK" dirty="0" err="1"/>
              <a:t>formation</a:t>
            </a:r>
            <a:r>
              <a:rPr lang="sk-SK" dirty="0"/>
              <a:t> </a:t>
            </a:r>
            <a:r>
              <a:rPr lang="sk-SK" dirty="0" err="1"/>
              <a:t>professionnelles</a:t>
            </a:r>
            <a:r>
              <a:rPr lang="sk-SK" dirty="0"/>
              <a:t> des </a:t>
            </a:r>
            <a:r>
              <a:rPr lang="sk-SK" dirty="0" err="1"/>
              <a:t>jeunes</a:t>
            </a:r>
            <a:r>
              <a:rPr lang="sk-SK" dirty="0"/>
              <a:t> et des </a:t>
            </a:r>
            <a:r>
              <a:rPr lang="sk-SK" dirty="0" err="1"/>
              <a:t>adultes</a:t>
            </a:r>
            <a:r>
              <a:rPr lang="sk-SK" dirty="0" smtClean="0"/>
              <a:t>.</a:t>
            </a:r>
            <a:endParaRPr lang="sk-SK" dirty="0"/>
          </a:p>
          <a:p>
            <a:endParaRPr lang="sk-SK" dirty="0" smtClean="0"/>
          </a:p>
          <a:p>
            <a:r>
              <a:rPr lang="sk-SK" dirty="0" err="1" smtClean="0"/>
              <a:t>Dans</a:t>
            </a:r>
            <a:r>
              <a:rPr lang="sk-SK" dirty="0" smtClean="0"/>
              <a:t> </a:t>
            </a:r>
            <a:r>
              <a:rPr lang="sk-SK" dirty="0" err="1"/>
              <a:t>ses</a:t>
            </a:r>
            <a:r>
              <a:rPr lang="sk-SK" dirty="0"/>
              <a:t> </a:t>
            </a:r>
            <a:r>
              <a:rPr lang="sk-SK" dirty="0" err="1"/>
              <a:t>orientations</a:t>
            </a:r>
            <a:r>
              <a:rPr lang="sk-SK" dirty="0"/>
              <a:t> </a:t>
            </a:r>
            <a:r>
              <a:rPr lang="sk-SK" dirty="0" err="1"/>
              <a:t>stratégiques</a:t>
            </a:r>
            <a:r>
              <a:rPr lang="sk-SK" dirty="0"/>
              <a:t>, </a:t>
            </a:r>
            <a:r>
              <a:rPr lang="sk-SK" dirty="0" err="1"/>
              <a:t>c</a:t>
            </a:r>
            <a:r>
              <a:rPr lang="sk-SK" dirty="0" err="1" smtClean="0"/>
              <a:t>e</a:t>
            </a:r>
            <a:r>
              <a:rPr lang="sk-SK" dirty="0" smtClean="0"/>
              <a:t> </a:t>
            </a:r>
            <a:r>
              <a:rPr lang="sk-SK" dirty="0" err="1"/>
              <a:t>contrat</a:t>
            </a:r>
            <a:r>
              <a:rPr lang="sk-SK" dirty="0"/>
              <a:t> </a:t>
            </a:r>
            <a:r>
              <a:rPr lang="sk-SK" dirty="0" err="1"/>
              <a:t>devra</a:t>
            </a:r>
            <a:r>
              <a:rPr lang="sk-SK" dirty="0"/>
              <a:t> </a:t>
            </a:r>
            <a:r>
              <a:rPr lang="sk-SK" dirty="0" err="1"/>
              <a:t>déterminer</a:t>
            </a:r>
            <a:r>
              <a:rPr lang="sk-SK" dirty="0"/>
              <a:t> </a:t>
            </a:r>
            <a:r>
              <a:rPr lang="sk-SK" dirty="0" smtClean="0"/>
              <a:t>:</a:t>
            </a:r>
          </a:p>
          <a:p>
            <a:r>
              <a:rPr lang="fr-FR" b="1" dirty="0"/>
              <a:t>Priorités relatives à l’information, à l’offre de conseil et d’accompagnement en orientation  et à la </a:t>
            </a:r>
            <a:r>
              <a:rPr lang="fr-FR" b="1" dirty="0" smtClean="0"/>
              <a:t>VAE</a:t>
            </a:r>
            <a:endParaRPr lang="fr-FR" b="1" dirty="0"/>
          </a:p>
          <a:p>
            <a:r>
              <a:rPr lang="sk-SK" dirty="0"/>
              <a:t> </a:t>
            </a:r>
          </a:p>
        </p:txBody>
      </p:sp>
    </p:spTree>
    <p:extLst>
      <p:ext uri="{BB962C8B-B14F-4D97-AF65-F5344CB8AC3E}">
        <p14:creationId xmlns:p14="http://schemas.microsoft.com/office/powerpoint/2010/main" val="1893479995"/>
      </p:ext>
    </p:extLst>
  </p:cSld>
  <p:clrMapOvr>
    <a:masterClrMapping/>
  </p:clrMapOvr>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2524</TotalTime>
  <Words>710</Words>
  <Application>Microsoft Macintosh PowerPoint</Application>
  <PresentationFormat>Présentation à l'écran (4:3)</PresentationFormat>
  <Paragraphs>89</Paragraphs>
  <Slides>10</Slides>
  <Notes>1</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10</vt:i4>
      </vt:variant>
    </vt:vector>
  </HeadingPairs>
  <TitlesOfParts>
    <vt:vector size="16" baseType="lpstr">
      <vt:lpstr>Calibri</vt:lpstr>
      <vt:lpstr>Calibri Light</vt:lpstr>
      <vt:lpstr>Garamond</vt:lpstr>
      <vt:lpstr>Arial</vt:lpstr>
      <vt:lpstr>1_Thème Office</vt:lpstr>
      <vt:lpstr>Thème Office</vt:lpstr>
      <vt:lpstr> METHODOLOGIE ET PERSPECTIVES DE TRAVAIL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BENOUET moise</dc:creator>
  <cp:lastModifiedBy>Laureen BADE</cp:lastModifiedBy>
  <cp:revision>55</cp:revision>
  <dcterms:created xsi:type="dcterms:W3CDTF">2016-11-21T13:40:36Z</dcterms:created>
  <dcterms:modified xsi:type="dcterms:W3CDTF">2016-12-01T14:22:30Z</dcterms:modified>
</cp:coreProperties>
</file>